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7" r:id="rId5"/>
  </p:sldMasterIdLst>
  <p:notesMasterIdLst>
    <p:notesMasterId r:id="rId28"/>
  </p:notesMasterIdLst>
  <p:handoutMasterIdLst>
    <p:handoutMasterId r:id="rId29"/>
  </p:handoutMasterIdLst>
  <p:sldIdLst>
    <p:sldId id="342" r:id="rId6"/>
    <p:sldId id="343" r:id="rId7"/>
    <p:sldId id="350" r:id="rId8"/>
    <p:sldId id="348" r:id="rId9"/>
    <p:sldId id="310" r:id="rId10"/>
    <p:sldId id="311" r:id="rId11"/>
    <p:sldId id="312" r:id="rId12"/>
    <p:sldId id="314" r:id="rId13"/>
    <p:sldId id="316" r:id="rId14"/>
    <p:sldId id="334" r:id="rId15"/>
    <p:sldId id="324" r:id="rId16"/>
    <p:sldId id="352" r:id="rId17"/>
    <p:sldId id="354" r:id="rId18"/>
    <p:sldId id="358" r:id="rId19"/>
    <p:sldId id="355" r:id="rId20"/>
    <p:sldId id="356" r:id="rId21"/>
    <p:sldId id="357" r:id="rId22"/>
    <p:sldId id="353" r:id="rId23"/>
    <p:sldId id="335" r:id="rId24"/>
    <p:sldId id="336" r:id="rId25"/>
    <p:sldId id="337" r:id="rId26"/>
    <p:sldId id="351" r:id="rId27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09" autoAdjust="0"/>
    <p:restoredTop sz="98590" autoAdjust="0"/>
  </p:normalViewPr>
  <p:slideViewPr>
    <p:cSldViewPr snapToGrid="0" snapToObjects="1" showGuides="1">
      <p:cViewPr>
        <p:scale>
          <a:sx n="98" d="100"/>
          <a:sy n="98" d="100"/>
        </p:scale>
        <p:origin x="-582" y="-312"/>
      </p:cViewPr>
      <p:guideLst>
        <p:guide orient="horz" pos="899"/>
        <p:guide orient="horz" pos="680"/>
        <p:guide orient="horz" pos="3332"/>
        <p:guide orient="horz" pos="1730"/>
        <p:guide orient="horz" pos="3628"/>
        <p:guide orient="horz" pos="1364"/>
        <p:guide orient="horz" pos="2482"/>
        <p:guide pos="5530"/>
        <p:guide pos="2879"/>
        <p:guide pos="1107"/>
        <p:guide pos="4449"/>
        <p:guide pos="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-419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EECA7CC5-4C6C-AB4C-9355-28208890AEF6}" type="datetimeFigureOut">
              <a:rPr lang="de-DE" smtClean="0"/>
              <a:pPr/>
              <a:t>17.01.2018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24272719-6CDC-F640-A8BB-645EEE93400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67613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0A8B9BBB-3449-0449-A8EB-11AE15F34D03}" type="datetimeFigureOut">
              <a:rPr lang="de-DE" smtClean="0"/>
              <a:pPr/>
              <a:t>17.01.2018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78668C5-5B4B-934C-A443-57CF9F26C20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1366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76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400" i="1"/>
            </a:lvl1pPr>
          </a:lstStyle>
          <a:p>
            <a:endParaRPr lang="de-DE" dirty="0" smtClean="0"/>
          </a:p>
          <a:p>
            <a:r>
              <a:rPr lang="de-DE" dirty="0" smtClean="0"/>
              <a:t>Titelbild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5600" y="1408250"/>
            <a:ext cx="6969125" cy="1696900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de-DE" dirty="0" smtClean="0"/>
              <a:t>Herzlich Willkommen!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9938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59998" y="1440000"/>
            <a:ext cx="468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5544000" y="1080000"/>
            <a:ext cx="3600000" cy="576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1091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2" y="1440000"/>
            <a:ext cx="8425225" cy="195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12613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65225" y="3600000"/>
            <a:ext cx="2520000" cy="1800000"/>
          </a:xfrm>
        </p:spPr>
        <p:txBody>
          <a:bodyPr anchor="ctr" anchorCtr="0"/>
          <a:lstStyle>
            <a:lvl1pPr marL="0" indent="0" algn="ctr">
              <a:buFont typeface="Arial"/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66867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02475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264000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296452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1"/>
          </p:nvPr>
        </p:nvSpPr>
        <p:spPr>
          <a:xfrm>
            <a:off x="2402475" y="2520000"/>
            <a:ext cx="4320000" cy="324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511300"/>
            <a:ext cx="8424000" cy="144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100889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73953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5182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76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400" i="1"/>
            </a:lvl1pPr>
          </a:lstStyle>
          <a:p>
            <a:endParaRPr lang="de-DE" dirty="0"/>
          </a:p>
          <a:p>
            <a:r>
              <a:rPr lang="de-DE" dirty="0"/>
              <a:t>Titelbild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5600" y="1408250"/>
            <a:ext cx="6969125" cy="1696900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de-DE" dirty="0"/>
              <a:t>Herzlich Willkommen!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E9A67-508C-2544-868A-47185330C56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448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AD_Temp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2550" y="1979999"/>
            <a:ext cx="72720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1850" y="3960000"/>
            <a:ext cx="7272700" cy="17931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E9A67-508C-2544-868A-47185330C56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885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511300" y="3960000"/>
            <a:ext cx="7272700" cy="18000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980000"/>
            <a:ext cx="72727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E9A67-508C-2544-868A-47185330C56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4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E9A67-508C-2544-868A-47185330C56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364111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AD_Temp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2550" y="1979999"/>
            <a:ext cx="72720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1850" y="3960000"/>
            <a:ext cx="7272700" cy="17931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94470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E9A67-508C-2544-868A-47185330C56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512000" y="1440000"/>
            <a:ext cx="72727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3578862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252000"/>
            <a:ext cx="8429625" cy="792000"/>
          </a:xfrm>
        </p:spPr>
        <p:txBody>
          <a:bodyPr anchor="t"/>
          <a:lstStyle>
            <a:lvl1pPr algn="l">
              <a:defRPr sz="2400" b="1" cap="none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1301" y="2520000"/>
            <a:ext cx="6983413" cy="2509200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E9A67-508C-2544-868A-47185330C56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00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5225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E9A67-508C-2544-868A-47185330C56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339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E9A67-508C-2544-868A-47185330C56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450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440000"/>
            <a:ext cx="46565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1286089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E9A67-508C-2544-868A-47185330C56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46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/>
          </p:nvPr>
        </p:nvSpPr>
        <p:spPr>
          <a:xfrm>
            <a:off x="5545225" y="38657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79436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E9A67-508C-2544-868A-47185330C56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59998" y="1440000"/>
            <a:ext cx="46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5544000" y="1080000"/>
            <a:ext cx="3600000" cy="576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093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E9A67-508C-2544-868A-47185330C56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2" y="1440000"/>
            <a:ext cx="8425225" cy="195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12613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65225" y="3600000"/>
            <a:ext cx="2520000" cy="1800000"/>
          </a:xfrm>
        </p:spPr>
        <p:txBody>
          <a:bodyPr anchor="ctr" anchorCtr="0"/>
          <a:lstStyle>
            <a:lvl1pPr marL="0" indent="0" algn="ctr">
              <a:buFont typeface="Arial"/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2488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E9A67-508C-2544-868A-47185330C56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02475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264000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1367330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E9A67-508C-2544-868A-47185330C56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1"/>
          </p:nvPr>
        </p:nvSpPr>
        <p:spPr>
          <a:xfrm>
            <a:off x="2402475" y="2520000"/>
            <a:ext cx="4320000" cy="324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511300"/>
            <a:ext cx="8424000" cy="144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742669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E9A67-508C-2544-868A-47185330C56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76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511300" y="3960000"/>
            <a:ext cx="7272700" cy="18000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980000"/>
            <a:ext cx="72727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90319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E9A67-508C-2544-868A-47185330C56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16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441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512000" y="1440000"/>
            <a:ext cx="7272700" cy="396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310945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252000"/>
            <a:ext cx="8429625" cy="792000"/>
          </a:xfrm>
        </p:spPr>
        <p:txBody>
          <a:bodyPr anchor="t"/>
          <a:lstStyle>
            <a:lvl1pPr algn="l">
              <a:defRPr sz="2400" b="1" cap="none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1301" y="2520000"/>
            <a:ext cx="6983413" cy="2509200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689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5225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9048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450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440000"/>
            <a:ext cx="46565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7236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468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/>
          </p:nvPr>
        </p:nvSpPr>
        <p:spPr>
          <a:xfrm>
            <a:off x="5545225" y="38657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6442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DAAD_ppt-Master_Globe_NEU_150319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38881"/>
            <a:ext cx="4145004" cy="1219119"/>
          </a:xfrm>
          <a:prstGeom prst="rect">
            <a:avLst/>
          </a:prstGeom>
        </p:spPr>
      </p:pic>
      <p:pic>
        <p:nvPicPr>
          <p:cNvPr id="7" name="Bild 7" descr="DAAD_ppt_Kopfleiste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439999"/>
            <a:ext cx="8424000" cy="42972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98875" y="6350800"/>
            <a:ext cx="1080000" cy="50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5732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9" r:id="rId3"/>
    <p:sldLayoutId id="2147483650" r:id="rId4"/>
    <p:sldLayoutId id="2147483662" r:id="rId5"/>
    <p:sldLayoutId id="2147483651" r:id="rId6"/>
    <p:sldLayoutId id="2147483652" r:id="rId7"/>
    <p:sldLayoutId id="2147483663" r:id="rId8"/>
    <p:sldLayoutId id="2147483664" r:id="rId9"/>
    <p:sldLayoutId id="2147483653" r:id="rId10"/>
    <p:sldLayoutId id="2147483660" r:id="rId11"/>
    <p:sldLayoutId id="2147483665" r:id="rId12"/>
    <p:sldLayoutId id="2147483666" r:id="rId13"/>
    <p:sldLayoutId id="2147483654" r:id="rId14"/>
    <p:sldLayoutId id="2147483655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2425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552450" algn="l" defTabSz="457200" rtl="0" eaLnBrk="1" latinLnBrk="0" hangingPunct="1">
        <a:spcBef>
          <a:spcPts val="0"/>
        </a:spcBef>
        <a:spcAft>
          <a:spcPts val="15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DAAD_ppt-Master_Globe_NEU_150319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5638881"/>
            <a:ext cx="4145004" cy="1219119"/>
          </a:xfrm>
          <a:prstGeom prst="rect">
            <a:avLst/>
          </a:prstGeom>
        </p:spPr>
      </p:pic>
      <p:pic>
        <p:nvPicPr>
          <p:cNvPr id="7" name="Bild 7" descr="DAAD_ppt_Kopfleiste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439999"/>
            <a:ext cx="8424000" cy="42972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98875" y="6350800"/>
            <a:ext cx="1080000" cy="50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7E9A67-508C-2544-868A-47185330C56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8" name="Bild 7" descr="DAAD_Logo-Supplement_eng_blue_rgb.pn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60000" y="6217200"/>
            <a:ext cx="3762000" cy="2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23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2425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552450" algn="l" defTabSz="457200" rtl="0" eaLnBrk="1" latinLnBrk="0" hangingPunct="1">
        <a:spcBef>
          <a:spcPts val="0"/>
        </a:spcBef>
        <a:spcAft>
          <a:spcPts val="15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 descr="06-12-03__MG_88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7776"/>
            <a:ext cx="9144000" cy="5760720"/>
          </a:xfrm>
          <a:prstGeom prst="rect">
            <a:avLst/>
          </a:prstGeom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 rot="16200000">
            <a:off x="-581190" y="4981859"/>
            <a:ext cx="1377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prstClr val="white"/>
                </a:solidFill>
              </a:rPr>
              <a:t>© Eric </a:t>
            </a:r>
            <a:r>
              <a:rPr lang="de-DE" sz="800" dirty="0" err="1">
                <a:solidFill>
                  <a:prstClr val="white"/>
                </a:solidFill>
              </a:rPr>
              <a:t>Lichtenscheidt</a:t>
            </a:r>
            <a:endParaRPr lang="de-DE" sz="800" dirty="0">
              <a:solidFill>
                <a:prstClr val="white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1757363" y="201341"/>
            <a:ext cx="5737225" cy="10874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rgbClr val="FFFFFF"/>
                </a:solidFill>
              </a:rPr>
              <a:t>Добро пожаловать!</a:t>
            </a:r>
            <a:endParaRPr lang="de-DE" sz="4400" dirty="0">
              <a:solidFill>
                <a:srgbClr val="FFFFFF"/>
              </a:solidFill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1757363" y="3933825"/>
            <a:ext cx="5737225" cy="8509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FFFF"/>
                </a:solidFill>
              </a:rPr>
              <a:t>Стипендиальные программы 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de-DE" dirty="0" smtClean="0">
                <a:solidFill>
                  <a:srgbClr val="FFFFFF"/>
                </a:solidFill>
              </a:rPr>
              <a:t>DAAD </a:t>
            </a:r>
            <a:r>
              <a:rPr lang="az-Cyrl-AZ" dirty="0">
                <a:solidFill>
                  <a:srgbClr val="FFFFFF"/>
                </a:solidFill>
              </a:rPr>
              <a:t>для студентов</a:t>
            </a:r>
            <a:endParaRPr lang="de-DE" dirty="0" smtClean="0">
              <a:solidFill>
                <a:srgbClr val="FFFFFF"/>
              </a:solidFill>
            </a:endParaRPr>
          </a:p>
          <a:p>
            <a:endParaRPr lang="ru-RU" dirty="0">
              <a:solidFill>
                <a:srgbClr val="FFFFFF"/>
              </a:solidFill>
            </a:endParaRPr>
          </a:p>
          <a:p>
            <a:endParaRPr lang="de-DE" dirty="0" smtClean="0">
              <a:solidFill>
                <a:srgbClr val="FFFFFF"/>
              </a:solidFill>
            </a:endParaRPr>
          </a:p>
          <a:p>
            <a:r>
              <a:rPr lang="az-Cyrl-AZ" dirty="0">
                <a:solidFill>
                  <a:srgbClr val="FFFFFF"/>
                </a:solidFill>
              </a:rPr>
              <a:t>Витебск  3.11.2017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7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37700"/>
            <a:ext cx="8424000" cy="792000"/>
          </a:xfrm>
        </p:spPr>
        <p:txBody>
          <a:bodyPr/>
          <a:lstStyle/>
          <a:p>
            <a:r>
              <a:rPr lang="de-DE" altLang="de-DE" sz="1800" kern="0" dirty="0" smtClean="0">
                <a:solidFill>
                  <a:srgbClr val="004472"/>
                </a:solidFill>
                <a:ea typeface="ＭＳ Ｐゴシック"/>
              </a:rPr>
              <a:t> 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Стипендии для последипломного обучения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 (18-24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месяцев)</a:t>
            </a:r>
            <a:endParaRPr lang="ru-RU" sz="2000" kern="0" dirty="0">
              <a:solidFill>
                <a:schemeClr val="bg1"/>
              </a:solidFill>
              <a:ea typeface="ＭＳ Ｐゴシック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3710" y="1410017"/>
            <a:ext cx="7712075" cy="4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defTabSz="914400" eaLnBrk="1" hangingPunct="1">
              <a:lnSpc>
                <a:spcPct val="150000"/>
              </a:lnSpc>
              <a:buNone/>
              <a:defRPr/>
            </a:pPr>
            <a:r>
              <a:rPr lang="de-DE" altLang="de-DE" sz="2000" b="1" kern="0" dirty="0">
                <a:solidFill>
                  <a:srgbClr val="000000"/>
                </a:solidFill>
                <a:ea typeface="ＭＳ Ｐゴシック"/>
              </a:rPr>
              <a:t>	</a:t>
            </a:r>
            <a:r>
              <a:rPr lang="de-DE" altLang="de-DE" sz="2000" b="1" kern="0" dirty="0" smtClean="0">
                <a:solidFill>
                  <a:srgbClr val="000000"/>
                </a:solidFill>
                <a:ea typeface="ＭＳ Ｐゴシック"/>
              </a:rPr>
              <a:t>	www.funding-guide.de</a:t>
            </a:r>
            <a:endParaRPr lang="ru-RU" altLang="de-DE" sz="2000" b="1" kern="0" dirty="0" smtClean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5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876301" y="1844198"/>
            <a:ext cx="7475220" cy="40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3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5824" y="90075"/>
            <a:ext cx="7898175" cy="792000"/>
          </a:xfrm>
        </p:spPr>
        <p:txBody>
          <a:bodyPr/>
          <a:lstStyle/>
          <a:p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Studienreisen und -praktika ausländischer Studentengruppen </a:t>
            </a:r>
            <a:b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Ознакомительные поездки  и 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/>
            </a:r>
            <a:b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практика студенческих групп (7 - 12 дней)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213" y="1989138"/>
            <a:ext cx="7564437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Для белорусских студентов 3-го, 4-го и 5-го курсов всех специальностей под руководством преподавателя.</a:t>
            </a: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Количество студентов в группе: 10 - 15 человек. </a:t>
            </a: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Документы на конкурс принимаются в режиме </a:t>
            </a:r>
            <a:r>
              <a:rPr kumimoji="0" lang="en-US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online 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на портале </a:t>
            </a:r>
            <a:r>
              <a:rPr kumimoji="0" lang="en-US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DAAD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 до 1-го февраля (поездки с 1.06),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            до 1-го мая (с 1.09),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            до 1-го ноября (поездки с 1.03).</a:t>
            </a:r>
          </a:p>
        </p:txBody>
      </p:sp>
    </p:spTree>
    <p:extLst>
      <p:ext uri="{BB962C8B-B14F-4D97-AF65-F5344CB8AC3E}">
        <p14:creationId xmlns:p14="http://schemas.microsoft.com/office/powerpoint/2010/main" xmlns="" val="55583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Летние языковые курсы немецкого языка для студентов всех специальностей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875489" y="1548193"/>
            <a:ext cx="682338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latin typeface="Calibri"/>
                <a:ea typeface="Calibri"/>
                <a:cs typeface="Times New Roman"/>
              </a:rPr>
              <a:t>Цель и сроки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:</a:t>
            </a:r>
            <a:endParaRPr lang="de-DE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Стипендия предназначена для прохождения в летние месяцы (июль-август) курса немецкого языка продолжительностью 3-4 недели в одном из вузов Германии. </a:t>
            </a:r>
            <a:endParaRPr lang="de-DE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Стипендия </a:t>
            </a:r>
            <a:r>
              <a:rPr lang="ru-RU" dirty="0">
                <a:latin typeface="Calibri"/>
                <a:ea typeface="Calibri"/>
                <a:cs typeface="Times New Roman"/>
              </a:rPr>
              <a:t>назначается на сроки, в которые проводится конкретный выбранный соискателем курс.</a:t>
            </a:r>
            <a:endParaRPr lang="de-DE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421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Hochschulsommerkurse</a:t>
            </a:r>
            <a:b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Летние вузовские курсы (3 - 4 недели)</a:t>
            </a:r>
            <a:r>
              <a:rPr lang="de-DE" altLang="de-DE" sz="2000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de-DE" altLang="de-DE" sz="2000" kern="0" dirty="0">
                <a:solidFill>
                  <a:srgbClr val="004472"/>
                </a:solidFill>
                <a:ea typeface="ＭＳ Ｐゴシック"/>
              </a:rPr>
            </a:br>
            <a:r>
              <a:rPr lang="de-DE" altLang="de-DE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de-DE" altLang="de-DE" kern="0" dirty="0">
                <a:solidFill>
                  <a:srgbClr val="004472"/>
                </a:solidFill>
                <a:ea typeface="ＭＳ Ｐゴシック"/>
              </a:rPr>
            </a:br>
            <a:r>
              <a:rPr lang="ru-RU" altLang="de-DE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ru-RU" altLang="de-DE" kern="0" dirty="0">
                <a:solidFill>
                  <a:srgbClr val="004472"/>
                </a:solidFill>
                <a:ea typeface="ＭＳ Ｐゴシック"/>
              </a:rPr>
            </a:br>
            <a:r>
              <a:rPr lang="en-US" altLang="de-DE" kern="0" dirty="0" smtClean="0">
                <a:solidFill>
                  <a:srgbClr val="004472"/>
                </a:solidFill>
                <a:ea typeface="ＭＳ Ｐゴシック"/>
              </a:rPr>
              <a:t/>
            </a:r>
            <a:br>
              <a:rPr lang="en-US" altLang="de-DE" kern="0" dirty="0" smtClean="0">
                <a:solidFill>
                  <a:srgbClr val="004472"/>
                </a:solidFill>
                <a:ea typeface="ＭＳ Ｐゴシック"/>
              </a:rPr>
            </a:br>
            <a:r>
              <a:rPr lang="en-US" altLang="de-DE" kern="0" dirty="0" smtClean="0">
                <a:solidFill>
                  <a:srgbClr val="004472"/>
                </a:solidFill>
                <a:ea typeface="ＭＳ Ｐゴシック"/>
              </a:rPr>
              <a:t>          </a:t>
            </a:r>
            <a:r>
              <a:rPr lang="ru-RU" altLang="de-DE" kern="0" dirty="0" smtClean="0">
                <a:solidFill>
                  <a:srgbClr val="004472"/>
                </a:solidFill>
                <a:ea typeface="ＭＳ Ｐゴシック"/>
              </a:rPr>
              <a:t>  </a:t>
            </a:r>
            <a:endParaRPr lang="ru-RU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58888" y="1740218"/>
            <a:ext cx="6699250" cy="337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de-DE" sz="1900" dirty="0" smtClean="0">
                <a:solidFill>
                  <a:prstClr val="black"/>
                </a:solidFill>
              </a:rPr>
              <a:t>для </a:t>
            </a:r>
            <a:r>
              <a:rPr lang="ru-RU" altLang="de-DE" sz="1900" dirty="0">
                <a:solidFill>
                  <a:prstClr val="black"/>
                </a:solidFill>
              </a:rPr>
              <a:t>студентов </a:t>
            </a:r>
            <a:r>
              <a:rPr lang="ru-RU" sz="2000" dirty="0"/>
              <a:t>от 2-го до предпоследних курсов </a:t>
            </a:r>
            <a:r>
              <a:rPr lang="ru-RU" sz="2000" dirty="0" smtClean="0"/>
              <a:t>вуза</a:t>
            </a:r>
            <a:endParaRPr lang="de-DE" sz="1900" dirty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de-DE" sz="1900" dirty="0" smtClean="0">
                <a:solidFill>
                  <a:prstClr val="black"/>
                </a:solidFill>
              </a:rPr>
              <a:t>всех</a:t>
            </a:r>
            <a:r>
              <a:rPr lang="de-DE" altLang="de-DE" sz="1900" dirty="0" smtClean="0">
                <a:solidFill>
                  <a:prstClr val="black"/>
                </a:solidFill>
              </a:rPr>
              <a:t> </a:t>
            </a:r>
            <a:r>
              <a:rPr lang="ru-RU" altLang="de-DE" sz="1900" dirty="0">
                <a:solidFill>
                  <a:prstClr val="black"/>
                </a:solidFill>
              </a:rPr>
              <a:t>специальностей</a:t>
            </a:r>
            <a:r>
              <a:rPr lang="en-US" altLang="de-DE" sz="1900" dirty="0">
                <a:solidFill>
                  <a:prstClr val="black"/>
                </a:solidFill>
              </a:rPr>
              <a:t> </a:t>
            </a:r>
            <a:r>
              <a:rPr lang="ru-RU" altLang="de-DE" sz="1900" dirty="0">
                <a:solidFill>
                  <a:prstClr val="black"/>
                </a:solidFill>
              </a:rPr>
              <a:t>с хорошими знаниями</a:t>
            </a:r>
            <a:r>
              <a:rPr lang="de-DE" altLang="de-DE" sz="1900" dirty="0">
                <a:solidFill>
                  <a:prstClr val="black"/>
                </a:solidFill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de-DE" altLang="de-DE" sz="1900" dirty="0">
                <a:solidFill>
                  <a:prstClr val="black"/>
                </a:solidFill>
              </a:rPr>
              <a:t>   </a:t>
            </a:r>
            <a:r>
              <a:rPr lang="de-DE" altLang="de-DE" sz="1900" dirty="0" smtClean="0">
                <a:solidFill>
                  <a:prstClr val="black"/>
                </a:solidFill>
              </a:rPr>
              <a:t>  </a:t>
            </a:r>
            <a:r>
              <a:rPr lang="ru-RU" altLang="de-DE" sz="1900" dirty="0" smtClean="0">
                <a:solidFill>
                  <a:prstClr val="black"/>
                </a:solidFill>
              </a:rPr>
              <a:t>немецкого </a:t>
            </a:r>
            <a:r>
              <a:rPr lang="ru-RU" altLang="de-DE" sz="1900" dirty="0">
                <a:solidFill>
                  <a:prstClr val="black"/>
                </a:solidFill>
              </a:rPr>
              <a:t>языка</a:t>
            </a:r>
            <a:endParaRPr lang="de-DE" altLang="de-DE" sz="1900" dirty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de-DE" sz="1900" dirty="0" smtClean="0">
                <a:solidFill>
                  <a:prstClr val="black"/>
                </a:solidFill>
              </a:rPr>
              <a:t>для </a:t>
            </a:r>
            <a:r>
              <a:rPr lang="ru-RU" altLang="de-DE" sz="1900" dirty="0">
                <a:solidFill>
                  <a:prstClr val="black"/>
                </a:solidFill>
              </a:rPr>
              <a:t>молодых преподавателей немецкого языка</a:t>
            </a:r>
            <a:r>
              <a:rPr lang="de-DE" altLang="de-DE" sz="1900" dirty="0">
                <a:solidFill>
                  <a:prstClr val="black"/>
                </a:solidFill>
              </a:rPr>
              <a:t> </a:t>
            </a:r>
            <a:endParaRPr lang="de-DE" altLang="de-DE" sz="1900" dirty="0" smtClean="0">
              <a:solidFill>
                <a:prstClr val="black"/>
              </a:solidFill>
            </a:endParaRPr>
          </a:p>
          <a:p>
            <a:pPr marL="188913" indent="-188913" algn="just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defRPr/>
            </a:pPr>
            <a:r>
              <a:rPr lang="ru-RU" altLang="de-DE" sz="1900" dirty="0" smtClean="0">
                <a:solidFill>
                  <a:prstClr val="black"/>
                </a:solidFill>
              </a:rPr>
              <a:t>   </a:t>
            </a:r>
            <a:r>
              <a:rPr lang="ru-RU" altLang="de-DE" sz="1900" kern="0" dirty="0" smtClean="0">
                <a:solidFill>
                  <a:srgbClr val="000000"/>
                </a:solidFill>
                <a:ea typeface="ＭＳ Ｐゴシック"/>
              </a:rPr>
              <a:t>Заявка </a:t>
            </a:r>
            <a:r>
              <a:rPr lang="ru-RU" altLang="de-DE" sz="1900" kern="0" dirty="0">
                <a:solidFill>
                  <a:srgbClr val="000000"/>
                </a:solidFill>
                <a:ea typeface="ＭＳ Ｐゴシック"/>
              </a:rPr>
              <a:t>подается через портал </a:t>
            </a:r>
            <a:r>
              <a:rPr lang="de-DE" altLang="de-DE" sz="1900" kern="0" dirty="0">
                <a:solidFill>
                  <a:srgbClr val="000000"/>
                </a:solidFill>
                <a:ea typeface="ＭＳ Ｐゴシック"/>
              </a:rPr>
              <a:t>DAAD </a:t>
            </a:r>
            <a:r>
              <a:rPr lang="ru-RU" altLang="de-DE" sz="1900" b="1" dirty="0">
                <a:solidFill>
                  <a:prstClr val="black"/>
                </a:solidFill>
              </a:rPr>
              <a:t>до 1 </a:t>
            </a:r>
            <a:r>
              <a:rPr lang="ru-RU" altLang="de-DE" sz="1900" b="1" dirty="0" smtClean="0">
                <a:solidFill>
                  <a:prstClr val="black"/>
                </a:solidFill>
              </a:rPr>
              <a:t>декабря: </a:t>
            </a:r>
            <a:endParaRPr lang="de-DE" altLang="de-DE" sz="1900" kern="0" dirty="0">
              <a:solidFill>
                <a:srgbClr val="000000"/>
              </a:solidFill>
              <a:ea typeface="ＭＳ Ｐゴシック"/>
            </a:endParaRPr>
          </a:p>
          <a:p>
            <a:pPr marL="188913" indent="-188913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defRPr/>
            </a:pPr>
            <a:r>
              <a:rPr lang="de-DE" altLang="de-DE" sz="2000" b="1" kern="0" dirty="0">
                <a:solidFill>
                  <a:srgbClr val="000000"/>
                </a:solidFill>
                <a:ea typeface="ＭＳ Ｐゴシック"/>
              </a:rPr>
              <a:t>	</a:t>
            </a:r>
            <a:r>
              <a:rPr lang="de-DE" altLang="de-DE" sz="1900" b="1" kern="0" dirty="0">
                <a:solidFill>
                  <a:srgbClr val="000000"/>
                </a:solidFill>
                <a:ea typeface="ＭＳ Ｐゴシック"/>
              </a:rPr>
              <a:t>http://www.funding-guide.de</a:t>
            </a:r>
            <a:r>
              <a:rPr lang="de-DE" altLang="de-DE" sz="1900" b="1" kern="0" dirty="0" smtClean="0">
                <a:solidFill>
                  <a:srgbClr val="000000"/>
                </a:solidFill>
                <a:ea typeface="ＭＳ Ｐゴシック"/>
              </a:rPr>
              <a:t>/</a:t>
            </a:r>
            <a:endParaRPr lang="ru-RU" altLang="de-DE" sz="1900" b="1" dirty="0" smtClean="0">
              <a:solidFill>
                <a:prstClr val="black"/>
              </a:solidFill>
            </a:endParaRPr>
          </a:p>
          <a:p>
            <a:pPr marL="188913" indent="-188913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defRPr/>
            </a:pPr>
            <a:endParaRPr lang="ru-RU" altLang="de-DE" sz="600" b="1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altLang="de-DE" b="1" dirty="0" smtClean="0">
                <a:solidFill>
                  <a:prstClr val="black"/>
                </a:solidFill>
              </a:rPr>
              <a:t>   </a:t>
            </a:r>
            <a:r>
              <a:rPr lang="de-DE" altLang="de-DE" b="1" dirty="0" smtClean="0">
                <a:solidFill>
                  <a:prstClr val="black"/>
                </a:solidFill>
              </a:rPr>
              <a:t>www.sommerkurse-in-deutschland.de</a:t>
            </a:r>
            <a:endParaRPr lang="de-DE" altLang="de-DE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5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prstClr val="white"/>
                </a:solidFill>
                <a:ea typeface="ＭＳ Ｐゴシック"/>
              </a:rPr>
              <a:t>Hochschulsommerkurse</a:t>
            </a:r>
            <a:br>
              <a:rPr lang="de-DE" altLang="de-DE" kern="0" dirty="0">
                <a:solidFill>
                  <a:prstClr val="white"/>
                </a:solidFill>
                <a:ea typeface="ＭＳ Ｐゴシック"/>
              </a:rPr>
            </a:br>
            <a:r>
              <a:rPr lang="ru-RU" altLang="de-DE" kern="0" dirty="0">
                <a:solidFill>
                  <a:prstClr val="white"/>
                </a:solidFill>
                <a:ea typeface="ＭＳ Ｐゴシック"/>
              </a:rPr>
              <a:t>Летние вузовские курсы (3 - 4 недели)</a:t>
            </a:r>
            <a:r>
              <a:rPr lang="de-DE" altLang="de-DE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de-DE" altLang="de-DE" kern="0" dirty="0">
                <a:solidFill>
                  <a:srgbClr val="004472"/>
                </a:solidFill>
                <a:ea typeface="ＭＳ Ｐゴシック"/>
              </a:rPr>
            </a:br>
            <a:r>
              <a:rPr lang="de-DE" altLang="de-DE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de-DE" altLang="de-DE" kern="0" dirty="0">
                <a:solidFill>
                  <a:srgbClr val="004472"/>
                </a:solidFill>
                <a:ea typeface="ＭＳ Ｐゴシック"/>
              </a:rPr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206230" y="1813173"/>
            <a:ext cx="60506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defRPr/>
            </a:pPr>
            <a:r>
              <a:rPr lang="ru-RU" sz="2400" dirty="0">
                <a:solidFill>
                  <a:srgbClr val="003366"/>
                </a:solidFill>
                <a:latin typeface="Tahoma" pitchFamily="34" charset="0"/>
              </a:rPr>
              <a:t>Написание обоснования</a:t>
            </a:r>
          </a:p>
          <a:p>
            <a:pPr marL="266700" indent="-266700">
              <a:defRPr/>
            </a:pPr>
            <a:r>
              <a:rPr lang="ru-RU" dirty="0">
                <a:solidFill>
                  <a:srgbClr val="003366"/>
                </a:solidFill>
                <a:latin typeface="Tahoma" pitchFamily="34" charset="0"/>
              </a:rPr>
              <a:t>   </a:t>
            </a:r>
            <a:r>
              <a:rPr lang="de-DE" dirty="0">
                <a:solidFill>
                  <a:srgbClr val="003366"/>
                </a:solidFill>
                <a:latin typeface="Tahoma" pitchFamily="34" charset="0"/>
              </a:rPr>
              <a:t> </a:t>
            </a:r>
            <a:r>
              <a:rPr lang="ru-RU" dirty="0">
                <a:solidFill>
                  <a:srgbClr val="003366"/>
                </a:solidFill>
                <a:latin typeface="Tahoma" pitchFamily="34" charset="0"/>
              </a:rPr>
              <a:t>(не более </a:t>
            </a:r>
            <a:r>
              <a:rPr lang="de-DE" dirty="0">
                <a:solidFill>
                  <a:srgbClr val="003366"/>
                </a:solidFill>
                <a:latin typeface="Tahoma" pitchFamily="34" charset="0"/>
              </a:rPr>
              <a:t>2</a:t>
            </a:r>
            <a:r>
              <a:rPr lang="ru-RU" dirty="0" smtClean="0">
                <a:solidFill>
                  <a:srgbClr val="003366"/>
                </a:solidFill>
                <a:latin typeface="Tahoma" pitchFamily="34" charset="0"/>
              </a:rPr>
              <a:t> </a:t>
            </a:r>
            <a:r>
              <a:rPr lang="ru-RU" dirty="0">
                <a:solidFill>
                  <a:srgbClr val="003366"/>
                </a:solidFill>
                <a:latin typeface="Tahoma" pitchFamily="34" charset="0"/>
              </a:rPr>
              <a:t>страниц формата </a:t>
            </a:r>
            <a:r>
              <a:rPr lang="de-DE" dirty="0">
                <a:solidFill>
                  <a:srgbClr val="003366"/>
                </a:solidFill>
                <a:latin typeface="Tahoma" pitchFamily="34" charset="0"/>
              </a:rPr>
              <a:t>A</a:t>
            </a:r>
            <a:r>
              <a:rPr lang="ru-RU" dirty="0">
                <a:solidFill>
                  <a:srgbClr val="003366"/>
                </a:solidFill>
                <a:latin typeface="Tahoma" pitchFamily="34" charset="0"/>
              </a:rPr>
              <a:t>4!)</a:t>
            </a:r>
          </a:p>
          <a:p>
            <a:pPr marL="266700" indent="-266700">
              <a:defRPr/>
            </a:pPr>
            <a:endParaRPr lang="ru-RU" dirty="0">
              <a:solidFill>
                <a:srgbClr val="003366"/>
              </a:solidFill>
              <a:latin typeface="Tahoma" pitchFamily="34" charset="0"/>
            </a:endParaRPr>
          </a:p>
          <a:p>
            <a:pPr marL="266700" indent="-266700">
              <a:buFont typeface="Marlett" pitchFamily="2" charset="2"/>
              <a:buChar char="p"/>
              <a:defRPr/>
            </a:pPr>
            <a:r>
              <a:rPr lang="ru-RU" dirty="0">
                <a:solidFill>
                  <a:srgbClr val="003366"/>
                </a:solidFill>
                <a:latin typeface="Tahoma" pitchFamily="34" charset="0"/>
              </a:rPr>
              <a:t>почему я выбрал именно эти курсы? что мне кажется наиболее привлекательным? (тематика + программа</a:t>
            </a:r>
            <a:r>
              <a:rPr lang="ru-RU" dirty="0" smtClean="0">
                <a:solidFill>
                  <a:srgbClr val="003366"/>
                </a:solidFill>
                <a:latin typeface="Tahoma" pitchFamily="34" charset="0"/>
              </a:rPr>
              <a:t>)</a:t>
            </a:r>
            <a:r>
              <a:rPr lang="de-DE" dirty="0" smtClean="0">
                <a:solidFill>
                  <a:srgbClr val="003366"/>
                </a:solidFill>
                <a:latin typeface="Tahoma" pitchFamily="34" charset="0"/>
              </a:rPr>
              <a:t>?</a:t>
            </a:r>
          </a:p>
          <a:p>
            <a:pPr>
              <a:defRPr/>
            </a:pPr>
            <a:endParaRPr lang="de-DE" dirty="0" smtClean="0">
              <a:solidFill>
                <a:srgbClr val="003366"/>
              </a:solidFill>
              <a:latin typeface="Tahoma" pitchFamily="34" charset="0"/>
            </a:endParaRPr>
          </a:p>
          <a:p>
            <a:pPr>
              <a:defRPr/>
            </a:pPr>
            <a:endParaRPr lang="ru-RU" dirty="0">
              <a:solidFill>
                <a:srgbClr val="003366"/>
              </a:solidFill>
              <a:latin typeface="Tahoma" pitchFamily="34" charset="0"/>
            </a:endParaRPr>
          </a:p>
          <a:p>
            <a:pPr marL="266700" indent="-266700">
              <a:buFont typeface="Marlett" pitchFamily="2" charset="2"/>
              <a:buChar char="p"/>
              <a:defRPr/>
            </a:pPr>
            <a:r>
              <a:rPr lang="ru-RU" dirty="0">
                <a:solidFill>
                  <a:srgbClr val="003366"/>
                </a:solidFill>
                <a:latin typeface="Tahoma" pitchFamily="34" charset="0"/>
              </a:rPr>
              <a:t>что мне даст участие в курсе (знания языка + </a:t>
            </a:r>
            <a:r>
              <a:rPr lang="ru-RU" dirty="0" smtClean="0">
                <a:solidFill>
                  <a:srgbClr val="003366"/>
                </a:solidFill>
                <a:latin typeface="Tahoma" pitchFamily="34" charset="0"/>
              </a:rPr>
              <a:t>…)?</a:t>
            </a:r>
            <a:endParaRPr lang="de-DE" dirty="0" smtClean="0">
              <a:solidFill>
                <a:srgbClr val="003366"/>
              </a:solidFill>
              <a:latin typeface="Tahoma" pitchFamily="34" charset="0"/>
            </a:endParaRPr>
          </a:p>
          <a:p>
            <a:pPr>
              <a:defRPr/>
            </a:pPr>
            <a:endParaRPr lang="de-DE" dirty="0">
              <a:solidFill>
                <a:srgbClr val="003366"/>
              </a:solidFill>
              <a:latin typeface="Tahoma" pitchFamily="34" charset="0"/>
            </a:endParaRPr>
          </a:p>
          <a:p>
            <a:pPr>
              <a:defRPr/>
            </a:pPr>
            <a:endParaRPr lang="ru-RU" dirty="0">
              <a:solidFill>
                <a:srgbClr val="003366"/>
              </a:solidFill>
              <a:latin typeface="Tahoma" pitchFamily="34" charset="0"/>
            </a:endParaRPr>
          </a:p>
          <a:p>
            <a:pPr marL="266700" indent="-266700">
              <a:buFont typeface="Marlett" pitchFamily="2" charset="2"/>
              <a:buChar char="p"/>
              <a:defRPr/>
            </a:pPr>
            <a:r>
              <a:rPr lang="ru-RU" dirty="0">
                <a:solidFill>
                  <a:srgbClr val="003366"/>
                </a:solidFill>
                <a:latin typeface="Tahoma" pitchFamily="34" charset="0"/>
              </a:rPr>
              <a:t>как участие в курсе повлияет на мою будущую карьеру?</a:t>
            </a:r>
          </a:p>
        </p:txBody>
      </p:sp>
    </p:spTree>
    <p:extLst>
      <p:ext uri="{BB962C8B-B14F-4D97-AF65-F5344CB8AC3E}">
        <p14:creationId xmlns:p14="http://schemas.microsoft.com/office/powerpoint/2010/main" xmlns="" val="220327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kern="0" dirty="0">
                <a:solidFill>
                  <a:prstClr val="white"/>
                </a:solidFill>
                <a:ea typeface="ＭＳ Ｐゴシック"/>
              </a:rPr>
              <a:t>Hochschulsommerkurse</a:t>
            </a:r>
            <a:br>
              <a:rPr lang="de-DE" altLang="de-DE" sz="2000" kern="0" dirty="0">
                <a:solidFill>
                  <a:prstClr val="white"/>
                </a:solidFill>
                <a:ea typeface="ＭＳ Ｐゴシック"/>
              </a:rPr>
            </a:br>
            <a:r>
              <a:rPr lang="ru-RU" altLang="de-DE" sz="2000" kern="0" dirty="0">
                <a:solidFill>
                  <a:prstClr val="white"/>
                </a:solidFill>
                <a:ea typeface="ＭＳ Ｐゴシック"/>
              </a:rPr>
              <a:t>Летние вузовские курсы (3 - 4 недели)</a:t>
            </a:r>
            <a:r>
              <a:rPr lang="de-DE" altLang="de-DE" sz="2000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de-DE" altLang="de-DE" sz="2000" kern="0" dirty="0">
                <a:solidFill>
                  <a:srgbClr val="004472"/>
                </a:solidFill>
                <a:ea typeface="ＭＳ Ｐゴシック"/>
              </a:rPr>
            </a:br>
            <a:r>
              <a:rPr lang="de-DE" altLang="de-DE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de-DE" altLang="de-DE" kern="0" dirty="0">
                <a:solidFill>
                  <a:srgbClr val="004472"/>
                </a:solidFill>
                <a:ea typeface="ＭＳ Ｐゴシック"/>
              </a:rPr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44749" y="1442009"/>
            <a:ext cx="72957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На DAAD-портал должны быть загружены</a:t>
            </a:r>
            <a:r>
              <a:rPr lang="ru-RU" b="1" u="sng" dirty="0" smtClean="0"/>
              <a:t>:</a:t>
            </a:r>
            <a:endParaRPr lang="de-DE" b="1" u="sng" dirty="0" smtClean="0"/>
          </a:p>
          <a:p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бланк заявки (скачивается в личном профиле на портале и после заполнения загружается на портал</a:t>
            </a:r>
            <a:r>
              <a:rPr lang="ru-RU" dirty="0" smtClean="0"/>
              <a:t>);</a:t>
            </a:r>
            <a:endParaRPr lang="de-DE" dirty="0" smtClean="0"/>
          </a:p>
          <a:p>
            <a:pPr lvl="0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a</a:t>
            </a:r>
            <a:r>
              <a:rPr lang="ru-RU" dirty="0" smtClean="0">
                <a:latin typeface="+mj-lt"/>
              </a:rPr>
              <a:t>втобиография</a:t>
            </a:r>
            <a:r>
              <a:rPr lang="de-DE" dirty="0" smtClean="0">
                <a:latin typeface="+mj-lt"/>
              </a:rPr>
              <a:t> </a:t>
            </a:r>
            <a:r>
              <a:rPr lang="ru-RU" altLang="de-DE" dirty="0">
                <a:latin typeface="+mj-lt"/>
              </a:rPr>
              <a:t>в табелярной форме (</a:t>
            </a:r>
            <a:r>
              <a:rPr lang="de-DE" altLang="de-DE" dirty="0">
                <a:latin typeface="+mj-lt"/>
              </a:rPr>
              <a:t>CV</a:t>
            </a:r>
            <a:r>
              <a:rPr lang="de-DE" altLang="de-DE" dirty="0" smtClean="0">
                <a:latin typeface="+mj-lt"/>
              </a:rPr>
              <a:t>)</a:t>
            </a:r>
            <a:r>
              <a:rPr lang="ru-RU" dirty="0" smtClean="0">
                <a:latin typeface="+mj-lt"/>
              </a:rPr>
              <a:t>, </a:t>
            </a:r>
            <a:r>
              <a:rPr lang="ru-RU" dirty="0"/>
              <a:t>макс. </a:t>
            </a:r>
            <a:r>
              <a:rPr lang="de-DE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стр</a:t>
            </a:r>
            <a:r>
              <a:rPr lang="ru-RU" dirty="0" smtClean="0"/>
              <a:t>.;</a:t>
            </a:r>
            <a:endParaRPr lang="de-DE" dirty="0" smtClean="0"/>
          </a:p>
          <a:p>
            <a:pPr lvl="0"/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детальное обоснование необходимости участия в выбранном курсе (полезная информация на немецком языке</a:t>
            </a:r>
            <a:r>
              <a:rPr lang="ru-RU" dirty="0" smtClean="0"/>
              <a:t>);</a:t>
            </a:r>
            <a:endParaRPr lang="de-DE" dirty="0" smtClean="0"/>
          </a:p>
          <a:p>
            <a:pPr lvl="0"/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копии зачётной книжки с табелем всех оценок за последние два года обучения, полученных на экзаменах и зачетах, с переводом на немецкий язык без заверения;</a:t>
            </a:r>
            <a:endParaRPr lang="de-DE" dirty="0"/>
          </a:p>
          <a:p>
            <a:pPr lvl="0"/>
            <a:endParaRPr lang="de-DE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копия </a:t>
            </a:r>
            <a:r>
              <a:rPr lang="ru-RU" dirty="0"/>
              <a:t>языкового сертификата (см. выше). </a:t>
            </a:r>
            <a:r>
              <a:rPr lang="ru-RU" dirty="0" smtClean="0"/>
              <a:t>Сертификат </a:t>
            </a:r>
            <a:r>
              <a:rPr lang="ru-RU" dirty="0"/>
              <a:t>on</a:t>
            </a:r>
            <a:r>
              <a:rPr lang="en-US" dirty="0"/>
              <a:t>SET</a:t>
            </a:r>
            <a:r>
              <a:rPr lang="ru-RU" dirty="0"/>
              <a:t> следует перед загрузкой на портал отсканировать!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76099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kern="0" dirty="0">
                <a:solidFill>
                  <a:prstClr val="white"/>
                </a:solidFill>
                <a:ea typeface="ＭＳ Ｐゴシック"/>
              </a:rPr>
              <a:t>Hochschulsommerkurse</a:t>
            </a:r>
            <a:br>
              <a:rPr lang="de-DE" altLang="de-DE" sz="2000" kern="0" dirty="0">
                <a:solidFill>
                  <a:prstClr val="white"/>
                </a:solidFill>
                <a:ea typeface="ＭＳ Ｐゴシック"/>
              </a:rPr>
            </a:br>
            <a:r>
              <a:rPr lang="ru-RU" altLang="de-DE" sz="2000" kern="0" dirty="0">
                <a:solidFill>
                  <a:prstClr val="white"/>
                </a:solidFill>
                <a:ea typeface="ＭＳ Ｐゴシック"/>
              </a:rPr>
              <a:t>Летние вузовские курсы (3 - 4 недели)</a:t>
            </a:r>
            <a:r>
              <a:rPr lang="de-DE" altLang="de-DE" sz="2000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de-DE" altLang="de-DE" sz="2000" kern="0" dirty="0">
                <a:solidFill>
                  <a:srgbClr val="004472"/>
                </a:solidFill>
                <a:ea typeface="ＭＳ Ｐゴシック"/>
              </a:rPr>
            </a:br>
            <a:r>
              <a:rPr lang="de-DE" altLang="de-DE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de-DE" altLang="de-DE" kern="0" dirty="0">
                <a:solidFill>
                  <a:srgbClr val="004472"/>
                </a:solidFill>
                <a:ea typeface="ＭＳ Ｐゴシック"/>
              </a:rPr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128407" y="1618752"/>
            <a:ext cx="7033099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В Информационное бюро DAAD в Минске необходимо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отправить </a:t>
            </a:r>
            <a:r>
              <a:rPr lang="ru-RU" b="1" dirty="0">
                <a:latin typeface="Calibri"/>
                <a:ea typeface="Calibri"/>
                <a:cs typeface="Times New Roman"/>
              </a:rPr>
              <a:t>по почте:</a:t>
            </a:r>
            <a:endParaRPr lang="de-DE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распечатанный </a:t>
            </a:r>
            <a:r>
              <a:rPr lang="ru-RU" dirty="0">
                <a:latin typeface="Calibri"/>
                <a:ea typeface="Calibri"/>
                <a:cs typeface="Times New Roman"/>
              </a:rPr>
              <a:t>с DAAD-портала в </a:t>
            </a: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одном </a:t>
            </a:r>
            <a:r>
              <a:rPr lang="ru-RU" dirty="0">
                <a:latin typeface="Calibri"/>
                <a:ea typeface="Calibri"/>
                <a:cs typeface="Times New Roman"/>
              </a:rPr>
              <a:t>экземплярах pdf-документ «Bewerbungszusammenfassung»;  </a:t>
            </a:r>
            <a:endParaRPr lang="de-DE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2</a:t>
            </a:r>
            <a:r>
              <a:rPr lang="ru-RU" b="1" dirty="0">
                <a:latin typeface="Calibri"/>
                <a:ea typeface="Calibri"/>
                <a:cs typeface="Times New Roman"/>
              </a:rPr>
              <a:t>) </a:t>
            </a:r>
            <a:r>
              <a:rPr lang="ru-RU" dirty="0">
                <a:latin typeface="Calibri"/>
                <a:ea typeface="Calibri"/>
                <a:cs typeface="Times New Roman"/>
              </a:rPr>
              <a:t>одно рекомендательное письмо на бланке, взятом с портала DAAD, подписанное преподавателем профильной дисциплины. Подпись рекомендующего лица должна быть заверена печатью по месту его работы. Письмо прилагается к первому пакету документов в закрытом конверте; </a:t>
            </a:r>
            <a:endParaRPr lang="de-DE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3</a:t>
            </a:r>
            <a:r>
              <a:rPr lang="ru-RU" b="1" dirty="0">
                <a:latin typeface="Calibri"/>
                <a:ea typeface="Calibri"/>
                <a:cs typeface="Times New Roman"/>
              </a:rPr>
              <a:t>)</a:t>
            </a:r>
            <a:r>
              <a:rPr lang="ru-RU" dirty="0">
                <a:latin typeface="Calibri"/>
                <a:ea typeface="Calibri"/>
                <a:cs typeface="Times New Roman"/>
              </a:rPr>
              <a:t> заполненный в одном экземпляре бланк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с информацией о выбранных курсах; </a:t>
            </a:r>
            <a:endParaRPr lang="de-DE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4</a:t>
            </a:r>
            <a:r>
              <a:rPr lang="ru-RU" b="1" dirty="0">
                <a:latin typeface="Calibri"/>
                <a:ea typeface="Calibri"/>
                <a:cs typeface="Times New Roman"/>
              </a:rPr>
              <a:t>)</a:t>
            </a:r>
            <a:r>
              <a:rPr lang="ru-RU" dirty="0">
                <a:latin typeface="Calibri"/>
                <a:ea typeface="Calibri"/>
                <a:cs typeface="Times New Roman"/>
              </a:rPr>
              <a:t> "Данные соискателя"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на </a:t>
            </a:r>
            <a:r>
              <a:rPr lang="ru-RU" dirty="0">
                <a:latin typeface="Calibri"/>
                <a:ea typeface="Calibri"/>
                <a:cs typeface="Times New Roman"/>
              </a:rPr>
              <a:t>русском языке (</a:t>
            </a:r>
            <a:r>
              <a:rPr lang="ru-RU" b="1" dirty="0">
                <a:latin typeface="Calibri"/>
                <a:ea typeface="Calibri"/>
                <a:cs typeface="Times New Roman"/>
              </a:rPr>
              <a:t>на портал не загружать</a:t>
            </a:r>
            <a:r>
              <a:rPr lang="ru-RU" dirty="0">
                <a:latin typeface="Calibri"/>
                <a:ea typeface="Calibri"/>
                <a:cs typeface="Times New Roman"/>
              </a:rPr>
              <a:t>). </a:t>
            </a:r>
            <a:endParaRPr lang="de-DE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13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kern="0" dirty="0">
                <a:solidFill>
                  <a:prstClr val="white"/>
                </a:solidFill>
                <a:ea typeface="ＭＳ Ｐゴシック"/>
              </a:rPr>
              <a:t>Hochschulsommerkurse</a:t>
            </a:r>
            <a:br>
              <a:rPr lang="de-DE" altLang="de-DE" sz="2000" kern="0" dirty="0">
                <a:solidFill>
                  <a:prstClr val="white"/>
                </a:solidFill>
                <a:ea typeface="ＭＳ Ｐゴシック"/>
              </a:rPr>
            </a:br>
            <a:r>
              <a:rPr lang="ru-RU" altLang="de-DE" sz="2000" kern="0" dirty="0">
                <a:solidFill>
                  <a:prstClr val="white"/>
                </a:solidFill>
                <a:ea typeface="ＭＳ Ｐゴシック"/>
              </a:rPr>
              <a:t>Летние вузовские курсы (3 - 4 недели)</a:t>
            </a:r>
            <a:r>
              <a:rPr lang="de-DE" altLang="de-DE" sz="2000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de-DE" altLang="de-DE" sz="2000" kern="0" dirty="0">
                <a:solidFill>
                  <a:srgbClr val="004472"/>
                </a:solidFill>
                <a:ea typeface="ＭＳ Ｐゴシック"/>
              </a:rPr>
            </a:br>
            <a:r>
              <a:rPr lang="de-DE" altLang="de-DE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de-DE" altLang="de-DE" kern="0" dirty="0">
                <a:solidFill>
                  <a:srgbClr val="004472"/>
                </a:solidFill>
                <a:ea typeface="ＭＳ Ｐゴシック"/>
              </a:rPr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22570" y="1772970"/>
            <a:ext cx="7076305" cy="3707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latin typeface="Calibri"/>
                <a:ea typeface="Calibri"/>
                <a:cs typeface="Times New Roman"/>
              </a:rPr>
              <a:t>Сроки и место подачи заявки</a:t>
            </a:r>
            <a:r>
              <a:rPr lang="ru-RU" b="1" u="sng" dirty="0" smtClean="0">
                <a:latin typeface="Calibri"/>
                <a:ea typeface="Calibri"/>
                <a:cs typeface="Times New Roman"/>
              </a:rPr>
              <a:t>:</a:t>
            </a:r>
            <a:endParaRPr lang="de-DE" b="1" u="sng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Заявка подается соискателем лично или отправляется по почте в Информационное бюро DAAD в Минске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до </a:t>
            </a:r>
            <a:r>
              <a:rPr lang="ru-RU" b="1" dirty="0">
                <a:latin typeface="Calibri"/>
                <a:ea typeface="Calibri"/>
                <a:cs typeface="Times New Roman"/>
              </a:rPr>
              <a:t>01 декабря 2017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  <a:endParaRPr lang="de-DE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dirty="0">
              <a:effectLst/>
              <a:latin typeface="Calibri"/>
              <a:ea typeface="Calibri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ru-RU" b="1" dirty="0"/>
              <a:t>Информационное бюро DAAD </a:t>
            </a:r>
            <a:endParaRPr lang="de-DE" b="1" dirty="0" smtClean="0"/>
          </a:p>
          <a:p>
            <a:pPr>
              <a:buFont typeface="Arial"/>
              <a:buChar char="•"/>
            </a:pPr>
            <a:endParaRPr lang="ru-RU" b="1" dirty="0"/>
          </a:p>
          <a:p>
            <a:r>
              <a:rPr lang="ru-RU" b="1" dirty="0"/>
              <a:t>Адрес: </a:t>
            </a:r>
            <a:r>
              <a:rPr lang="ru-RU" dirty="0"/>
              <a:t>Белорусский национальный технический университет, пр-т Независимости, 65, корп. 11a, каб. 101 </a:t>
            </a:r>
            <a:br>
              <a:rPr lang="ru-RU" dirty="0"/>
            </a:br>
            <a:r>
              <a:rPr lang="ru-RU" dirty="0"/>
              <a:t>220013 Минск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7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Hochschulsommerkurse</a:t>
            </a:r>
            <a:b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  <a:t>Летние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вузовские курсы (3 - 4 недели)</a:t>
            </a:r>
            <a:r>
              <a:rPr lang="de-DE" altLang="de-DE" sz="2000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de-DE" altLang="de-DE" sz="2000" kern="0" dirty="0">
                <a:solidFill>
                  <a:srgbClr val="004472"/>
                </a:solidFill>
                <a:ea typeface="ＭＳ Ｐゴシック"/>
              </a:rPr>
            </a:br>
            <a:r>
              <a:rPr lang="ru-RU" altLang="de-DE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ru-RU" altLang="de-DE" kern="0" dirty="0">
                <a:solidFill>
                  <a:srgbClr val="004472"/>
                </a:solidFill>
                <a:ea typeface="ＭＳ Ｐゴシック"/>
              </a:rPr>
            </a:br>
            <a:r>
              <a:rPr lang="en-US" altLang="de-DE" kern="0" dirty="0" smtClean="0">
                <a:solidFill>
                  <a:srgbClr val="004472"/>
                </a:solidFill>
                <a:ea typeface="ＭＳ Ｐゴシック"/>
              </a:rPr>
              <a:t/>
            </a:r>
            <a:br>
              <a:rPr lang="en-US" altLang="de-DE" kern="0" dirty="0" smtClean="0">
                <a:solidFill>
                  <a:srgbClr val="004472"/>
                </a:solidFill>
                <a:ea typeface="ＭＳ Ｐゴシック"/>
              </a:rPr>
            </a:br>
            <a:r>
              <a:rPr lang="en-US" altLang="de-DE" kern="0" dirty="0" smtClean="0">
                <a:solidFill>
                  <a:srgbClr val="004472"/>
                </a:solidFill>
                <a:ea typeface="ＭＳ Ｐゴシック"/>
              </a:rPr>
              <a:t>          </a:t>
            </a:r>
            <a:r>
              <a:rPr lang="ru-RU" altLang="de-DE" kern="0" dirty="0" smtClean="0">
                <a:solidFill>
                  <a:srgbClr val="004472"/>
                </a:solidFill>
                <a:ea typeface="ＭＳ Ｐゴシック"/>
              </a:rPr>
              <a:t>  </a:t>
            </a:r>
            <a:endParaRPr lang="ru-RU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68388" y="1137303"/>
            <a:ext cx="6699250" cy="36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altLang="de-DE" b="1" dirty="0" smtClean="0">
                <a:solidFill>
                  <a:prstClr val="black"/>
                </a:solidFill>
              </a:rPr>
              <a:t> </a:t>
            </a:r>
            <a:r>
              <a:rPr lang="de-DE" altLang="de-DE" b="1" dirty="0" smtClean="0">
                <a:solidFill>
                  <a:prstClr val="black"/>
                </a:solidFill>
              </a:rPr>
              <a:t>www.sommerkurse-in-deutschland.de</a:t>
            </a:r>
            <a:endParaRPr lang="de-DE" altLang="de-DE" b="1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50" y="1717001"/>
            <a:ext cx="8172449" cy="43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9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kern="0" dirty="0">
                <a:solidFill>
                  <a:schemeClr val="bg1"/>
                </a:solidFill>
                <a:ea typeface="ＭＳ Ｐゴシック"/>
              </a:rPr>
              <a:t>Стипендиальные программы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92"/>
            <a:ext cx="9144000" cy="477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052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4" descr="DAAD_Hochschulen_al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39748" y="1216772"/>
            <a:ext cx="4002254" cy="5236648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</p:spPr>
        <p:txBody>
          <a:bodyPr/>
          <a:lstStyle/>
          <a:p>
            <a:r>
              <a:rPr lang="de-DE" dirty="0"/>
              <a:t>DAAD </a:t>
            </a:r>
            <a:r>
              <a:rPr lang="ru-RU" dirty="0"/>
              <a:t>это</a:t>
            </a:r>
            <a:r>
              <a:rPr lang="de-DE" dirty="0"/>
              <a:t>…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360000" y="1440000"/>
            <a:ext cx="8424000" cy="3960000"/>
          </a:xfrm>
          <a:prstGeom prst="rect">
            <a:avLst/>
          </a:prstGeom>
        </p:spPr>
        <p:txBody>
          <a:bodyPr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None/>
            </a:pPr>
            <a:r>
              <a:rPr lang="de-DE" dirty="0"/>
              <a:t>… </a:t>
            </a:r>
            <a:r>
              <a:rPr lang="ru-RU" sz="2000" dirty="0"/>
              <a:t>самоуправляемая организация </a:t>
            </a:r>
          </a:p>
          <a:p>
            <a:pPr marL="355600" indent="-355600">
              <a:buNone/>
            </a:pPr>
            <a:r>
              <a:rPr lang="ru-RU" sz="2000" dirty="0"/>
              <a:t>		высших учебных заведений </a:t>
            </a:r>
          </a:p>
          <a:p>
            <a:pPr marL="355600" indent="-355600">
              <a:buNone/>
            </a:pPr>
            <a:r>
              <a:rPr lang="ru-RU" sz="2000" dirty="0"/>
              <a:t>		Германии</a:t>
            </a:r>
            <a:endParaRPr lang="de-DE" sz="2000" dirty="0"/>
          </a:p>
          <a:p>
            <a:pPr lvl="1"/>
            <a:r>
              <a:rPr lang="de-DE" sz="2000" dirty="0"/>
              <a:t>238</a:t>
            </a:r>
            <a:r>
              <a:rPr lang="de-DE" dirty="0"/>
              <a:t> </a:t>
            </a:r>
            <a:r>
              <a:rPr lang="ru-RU" sz="2000" dirty="0"/>
              <a:t>вузов-участников</a:t>
            </a:r>
            <a:endParaRPr lang="de-DE" sz="2000" dirty="0"/>
          </a:p>
          <a:p>
            <a:pPr lvl="1"/>
            <a:r>
              <a:rPr lang="ru-RU" sz="2000" dirty="0"/>
              <a:t>1</a:t>
            </a:r>
            <a:r>
              <a:rPr lang="de-DE" sz="2000" dirty="0"/>
              <a:t>07</a:t>
            </a:r>
            <a:r>
              <a:rPr lang="de-DE" dirty="0"/>
              <a:t> </a:t>
            </a:r>
            <a:r>
              <a:rPr lang="ru-RU" sz="2000" dirty="0"/>
              <a:t>студенческих сообществ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26018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kern="0" dirty="0">
                <a:solidFill>
                  <a:schemeClr val="bg1"/>
                </a:solidFill>
                <a:ea typeface="ＭＳ Ｐゴシック"/>
              </a:rPr>
              <a:t>Стипендиальные программы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94700"/>
            <a:ext cx="9144000" cy="471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9195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kern="0" dirty="0">
                <a:solidFill>
                  <a:schemeClr val="bg1"/>
                </a:solidFill>
                <a:ea typeface="ＭＳ Ｐゴシック"/>
              </a:rPr>
              <a:t>Стипендиальные программы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4000"/>
            <a:ext cx="9144000" cy="48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1473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7" descr="_MG_2560b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5760000"/>
          </a:xfrm>
          <a:prstGeom prst="rect">
            <a:avLst/>
          </a:prstGeom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Titel 3"/>
          <p:cNvSpPr txBox="1">
            <a:spLocks/>
          </p:cNvSpPr>
          <p:nvPr/>
        </p:nvSpPr>
        <p:spPr>
          <a:xfrm>
            <a:off x="350044" y="773113"/>
            <a:ext cx="8428038" cy="10874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/>
              <a:t>Спасибо </a:t>
            </a:r>
            <a:r>
              <a:rPr lang="ru-RU" sz="4400" dirty="0" smtClean="0"/>
              <a:t>за внимание</a:t>
            </a:r>
            <a:r>
              <a:rPr lang="de-DE" sz="4400" dirty="0" smtClean="0"/>
              <a:t>!</a:t>
            </a:r>
            <a:endParaRPr lang="de-DE" sz="4400" dirty="0"/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1587500" y="1860550"/>
            <a:ext cx="7061200" cy="36766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solidFill>
                <a:schemeClr val="bg1"/>
              </a:solidFill>
              <a:latin typeface="Arial" charset="0"/>
            </a:endParaRPr>
          </a:p>
          <a:p>
            <a:r>
              <a:rPr lang="de-DE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Arial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" charset="0"/>
              </a:rPr>
              <a:t>Германская служба академических обменов </a:t>
            </a:r>
            <a:r>
              <a:rPr lang="de-DE" sz="1800" dirty="0" smtClean="0">
                <a:solidFill>
                  <a:schemeClr val="bg1"/>
                </a:solidFill>
                <a:latin typeface="Arial" charset="0"/>
              </a:rPr>
              <a:t>(DAAD</a:t>
            </a:r>
            <a:r>
              <a:rPr lang="de-DE" sz="1800" dirty="0">
                <a:solidFill>
                  <a:schemeClr val="bg1"/>
                </a:solidFill>
                <a:latin typeface="Arial" charset="0"/>
              </a:rPr>
              <a:t>) </a:t>
            </a:r>
            <a:br>
              <a:rPr 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sz="1800" dirty="0">
                <a:solidFill>
                  <a:schemeClr val="bg1"/>
                </a:solidFill>
                <a:latin typeface="Arial" charset="0"/>
              </a:rPr>
              <a:t>Kennedyallee 50</a:t>
            </a:r>
            <a:br>
              <a:rPr 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sz="1800" dirty="0">
                <a:solidFill>
                  <a:schemeClr val="bg1"/>
                </a:solidFill>
                <a:latin typeface="Arial" charset="0"/>
              </a:rPr>
              <a:t>53175 Bonn</a:t>
            </a:r>
          </a:p>
          <a:p>
            <a:pPr marL="0" lvl="1" indent="0">
              <a:buFont typeface="Wingdings" charset="0"/>
              <a:buNone/>
            </a:pPr>
            <a:r>
              <a:rPr lang="de-DE" dirty="0" err="1">
                <a:solidFill>
                  <a:schemeClr val="bg1"/>
                </a:solidFill>
                <a:latin typeface="Arial" charset="0"/>
              </a:rPr>
              <a:t>www.daad.de</a:t>
            </a:r>
            <a:endParaRPr 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16200000">
            <a:off x="-387197" y="5137378"/>
            <a:ext cx="1028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© Michael Jordan</a:t>
            </a:r>
          </a:p>
        </p:txBody>
      </p:sp>
    </p:spTree>
    <p:extLst>
      <p:ext uri="{BB962C8B-B14F-4D97-AF65-F5344CB8AC3E}">
        <p14:creationId xmlns:p14="http://schemas.microsoft.com/office/powerpoint/2010/main" xmlns="" val="130648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Представительства </a:t>
            </a:r>
            <a:r>
              <a:rPr lang="de-DE" dirty="0">
                <a:latin typeface="Arial" charset="0"/>
              </a:rPr>
              <a:t>DAAD</a:t>
            </a:r>
            <a:r>
              <a:rPr lang="ru-RU" dirty="0">
                <a:latin typeface="Arial" charset="0"/>
              </a:rPr>
              <a:t>, Информационные бюро и лектораты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E9A67-508C-2544-868A-47185330C56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79500"/>
            <a:ext cx="9144000" cy="5778500"/>
          </a:xfrm>
          <a:prstGeom prst="rect">
            <a:avLst/>
          </a:prstGeom>
        </p:spPr>
      </p:pic>
      <p:sp>
        <p:nvSpPr>
          <p:cNvPr id="5" name="Textfeld 263"/>
          <p:cNvSpPr txBox="1">
            <a:spLocks noChangeArrowheads="1"/>
          </p:cNvSpPr>
          <p:nvPr/>
        </p:nvSpPr>
        <p:spPr bwMode="auto">
          <a:xfrm>
            <a:off x="263963" y="2980358"/>
            <a:ext cx="1080000" cy="216000"/>
          </a:xfrm>
          <a:prstGeom prst="rect">
            <a:avLst/>
          </a:prstGeom>
          <a:solidFill>
            <a:schemeClr val="bg1">
              <a:alpha val="70195"/>
            </a:schemeClr>
          </a:solidFill>
          <a:ln w="12700" cmpd="sng">
            <a:solidFill>
              <a:srgbClr val="E98A11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r>
              <a:rPr lang="ru-RU" sz="800" b="1" dirty="0">
                <a:solidFill>
                  <a:prstClr val="black"/>
                </a:solidFill>
              </a:rPr>
              <a:t>Сев.Америка</a:t>
            </a:r>
            <a:r>
              <a:rPr lang="de-DE" sz="800" b="1" dirty="0">
                <a:solidFill>
                  <a:prstClr val="black"/>
                </a:solidFill>
              </a:rPr>
              <a:t>: 20</a:t>
            </a:r>
          </a:p>
        </p:txBody>
      </p:sp>
      <p:sp>
        <p:nvSpPr>
          <p:cNvPr id="6" name="Textfeld 263"/>
          <p:cNvSpPr txBox="1">
            <a:spLocks noChangeArrowheads="1"/>
          </p:cNvSpPr>
          <p:nvPr/>
        </p:nvSpPr>
        <p:spPr bwMode="auto">
          <a:xfrm>
            <a:off x="803964" y="4799324"/>
            <a:ext cx="1464452" cy="216000"/>
          </a:xfrm>
          <a:prstGeom prst="rect">
            <a:avLst/>
          </a:prstGeom>
          <a:solidFill>
            <a:schemeClr val="bg1">
              <a:alpha val="70195"/>
            </a:schemeClr>
          </a:solidFill>
          <a:ln w="12700" cmpd="sng">
            <a:solidFill>
              <a:srgbClr val="E98A11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r>
              <a:rPr lang="ru-RU" sz="800" b="1" dirty="0">
                <a:solidFill>
                  <a:prstClr val="black"/>
                </a:solidFill>
              </a:rPr>
              <a:t>Латинская Америка</a:t>
            </a:r>
            <a:r>
              <a:rPr lang="de-DE" sz="800" b="1" dirty="0">
                <a:solidFill>
                  <a:prstClr val="black"/>
                </a:solidFill>
              </a:rPr>
              <a:t>: 32</a:t>
            </a:r>
          </a:p>
        </p:txBody>
      </p:sp>
      <p:sp>
        <p:nvSpPr>
          <p:cNvPr id="7" name="Textfeld 263"/>
          <p:cNvSpPr txBox="1">
            <a:spLocks noChangeArrowheads="1"/>
          </p:cNvSpPr>
          <p:nvPr/>
        </p:nvSpPr>
        <p:spPr bwMode="auto">
          <a:xfrm>
            <a:off x="4273062" y="4411229"/>
            <a:ext cx="1746738" cy="216000"/>
          </a:xfrm>
          <a:prstGeom prst="rect">
            <a:avLst/>
          </a:prstGeom>
          <a:solidFill>
            <a:schemeClr val="bg1">
              <a:alpha val="70195"/>
            </a:schemeClr>
          </a:solidFill>
          <a:ln w="12700" cmpd="sng">
            <a:solidFill>
              <a:srgbClr val="E98A11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r>
              <a:rPr lang="ru-RU" sz="800" b="1" dirty="0">
                <a:solidFill>
                  <a:prstClr val="black"/>
                </a:solidFill>
              </a:rPr>
              <a:t>Субсахарная Африка</a:t>
            </a:r>
            <a:r>
              <a:rPr lang="de-DE" sz="800" b="1" dirty="0">
                <a:solidFill>
                  <a:prstClr val="black"/>
                </a:solidFill>
              </a:rPr>
              <a:t>: 20</a:t>
            </a:r>
          </a:p>
        </p:txBody>
      </p:sp>
      <p:sp>
        <p:nvSpPr>
          <p:cNvPr id="8" name="Textfeld 263"/>
          <p:cNvSpPr txBox="1">
            <a:spLocks noChangeArrowheads="1"/>
          </p:cNvSpPr>
          <p:nvPr/>
        </p:nvSpPr>
        <p:spPr bwMode="auto">
          <a:xfrm>
            <a:off x="6560886" y="4567858"/>
            <a:ext cx="1994029" cy="216000"/>
          </a:xfrm>
          <a:prstGeom prst="rect">
            <a:avLst/>
          </a:prstGeom>
          <a:solidFill>
            <a:schemeClr val="bg1">
              <a:alpha val="70195"/>
            </a:schemeClr>
          </a:solidFill>
          <a:ln w="12700" cmpd="sng">
            <a:solidFill>
              <a:srgbClr val="E98A11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r>
              <a:rPr lang="ru-RU" sz="800" b="1" dirty="0">
                <a:solidFill>
                  <a:prstClr val="black"/>
                </a:solidFill>
              </a:rPr>
              <a:t>Азия и Тихоокеанский регион</a:t>
            </a:r>
            <a:r>
              <a:rPr lang="de-DE" sz="800" b="1" dirty="0">
                <a:solidFill>
                  <a:prstClr val="black"/>
                </a:solidFill>
              </a:rPr>
              <a:t>: 60</a:t>
            </a:r>
          </a:p>
        </p:txBody>
      </p:sp>
      <p:sp>
        <p:nvSpPr>
          <p:cNvPr id="9" name="Textfeld 263"/>
          <p:cNvSpPr txBox="1">
            <a:spLocks noChangeArrowheads="1"/>
          </p:cNvSpPr>
          <p:nvPr/>
        </p:nvSpPr>
        <p:spPr bwMode="auto">
          <a:xfrm>
            <a:off x="5323974" y="1761208"/>
            <a:ext cx="2473825" cy="216000"/>
          </a:xfrm>
          <a:prstGeom prst="rect">
            <a:avLst/>
          </a:prstGeom>
          <a:solidFill>
            <a:schemeClr val="bg1">
              <a:alpha val="70195"/>
            </a:schemeClr>
          </a:solidFill>
          <a:ln w="12700" cmpd="sng">
            <a:solidFill>
              <a:srgbClr val="E98A11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r>
              <a:rPr lang="ru-RU" sz="800" b="1" dirty="0">
                <a:solidFill>
                  <a:prstClr val="black"/>
                </a:solidFill>
              </a:rPr>
              <a:t>Вост.Европа</a:t>
            </a:r>
            <a:r>
              <a:rPr lang="de-DE" sz="800" b="1" dirty="0">
                <a:solidFill>
                  <a:prstClr val="black"/>
                </a:solidFill>
              </a:rPr>
              <a:t>, </a:t>
            </a:r>
            <a:r>
              <a:rPr lang="ru-RU" sz="800" b="1" dirty="0">
                <a:solidFill>
                  <a:prstClr val="black"/>
                </a:solidFill>
              </a:rPr>
              <a:t>Центр. Азия и Закавказье</a:t>
            </a:r>
            <a:r>
              <a:rPr lang="de-DE" sz="800" b="1" dirty="0">
                <a:solidFill>
                  <a:prstClr val="black"/>
                </a:solidFill>
              </a:rPr>
              <a:t>: 72</a:t>
            </a:r>
          </a:p>
        </p:txBody>
      </p:sp>
      <p:sp>
        <p:nvSpPr>
          <p:cNvPr id="10" name="Textfeld 263"/>
          <p:cNvSpPr txBox="1">
            <a:spLocks noChangeArrowheads="1"/>
          </p:cNvSpPr>
          <p:nvPr/>
        </p:nvSpPr>
        <p:spPr bwMode="auto">
          <a:xfrm>
            <a:off x="2136531" y="2840658"/>
            <a:ext cx="2136531" cy="216000"/>
          </a:xfrm>
          <a:prstGeom prst="rect">
            <a:avLst/>
          </a:prstGeom>
          <a:solidFill>
            <a:schemeClr val="bg1">
              <a:alpha val="70195"/>
            </a:schemeClr>
          </a:solidFill>
          <a:ln w="12700" cmpd="sng">
            <a:solidFill>
              <a:srgbClr val="E98A11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r>
              <a:rPr lang="ru-RU" sz="800" b="1" dirty="0">
                <a:solidFill>
                  <a:prstClr val="black"/>
                </a:solidFill>
              </a:rPr>
              <a:t>Зап., Центр., Юго-Вост. Европа </a:t>
            </a:r>
            <a:r>
              <a:rPr lang="de-DE" sz="800" b="1" dirty="0">
                <a:solidFill>
                  <a:prstClr val="black"/>
                </a:solidFill>
              </a:rPr>
              <a:t>: 210</a:t>
            </a:r>
          </a:p>
        </p:txBody>
      </p:sp>
      <p:sp>
        <p:nvSpPr>
          <p:cNvPr id="11" name="Textfeld 263"/>
          <p:cNvSpPr txBox="1">
            <a:spLocks noChangeArrowheads="1"/>
          </p:cNvSpPr>
          <p:nvPr/>
        </p:nvSpPr>
        <p:spPr bwMode="auto">
          <a:xfrm>
            <a:off x="4044462" y="3393008"/>
            <a:ext cx="1861331" cy="216000"/>
          </a:xfrm>
          <a:prstGeom prst="rect">
            <a:avLst/>
          </a:prstGeom>
          <a:solidFill>
            <a:schemeClr val="bg1">
              <a:alpha val="70195"/>
            </a:schemeClr>
          </a:solidFill>
          <a:ln w="12700" cmpd="sng">
            <a:solidFill>
              <a:srgbClr val="E98A11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r>
              <a:rPr lang="ru-RU" sz="800" b="1" dirty="0">
                <a:solidFill>
                  <a:prstClr val="black"/>
                </a:solidFill>
              </a:rPr>
              <a:t>Ближ. Восток</a:t>
            </a:r>
            <a:r>
              <a:rPr lang="de-DE" sz="800" b="1" dirty="0">
                <a:solidFill>
                  <a:prstClr val="black"/>
                </a:solidFill>
              </a:rPr>
              <a:t>, </a:t>
            </a:r>
            <a:r>
              <a:rPr lang="ru-RU" sz="800" b="1" dirty="0">
                <a:solidFill>
                  <a:prstClr val="black"/>
                </a:solidFill>
              </a:rPr>
              <a:t>Сев. Африка</a:t>
            </a:r>
            <a:r>
              <a:rPr lang="de-DE" sz="800" b="1" dirty="0">
                <a:solidFill>
                  <a:prstClr val="black"/>
                </a:solidFill>
              </a:rPr>
              <a:t>: 31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257799" y="5767089"/>
            <a:ext cx="2539999" cy="569387"/>
          </a:xfrm>
          <a:prstGeom prst="rect">
            <a:avLst/>
          </a:prstGeom>
          <a:noFill/>
        </p:spPr>
        <p:txBody>
          <a:bodyPr wrap="square" lIns="36000" tIns="0" bIns="0" rtlCol="0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de-DE" sz="800" dirty="0">
                <a:solidFill>
                  <a:srgbClr val="E98A11"/>
                </a:solidFill>
              </a:rPr>
              <a:t>15 </a:t>
            </a:r>
            <a:r>
              <a:rPr lang="ru-RU" sz="800" dirty="0">
                <a:solidFill>
                  <a:srgbClr val="E98A11"/>
                </a:solidFill>
              </a:rPr>
              <a:t>Представительства</a:t>
            </a:r>
            <a:endParaRPr lang="de-DE" sz="800" dirty="0">
              <a:solidFill>
                <a:srgbClr val="E98A11"/>
              </a:solidFill>
            </a:endParaRPr>
          </a:p>
          <a:p>
            <a:pPr>
              <a:spcAft>
                <a:spcPts val="200"/>
              </a:spcAft>
              <a:defRPr/>
            </a:pPr>
            <a:r>
              <a:rPr lang="de-DE" sz="800" dirty="0">
                <a:solidFill>
                  <a:srgbClr val="0060AF"/>
                </a:solidFill>
              </a:rPr>
              <a:t>56 </a:t>
            </a:r>
            <a:r>
              <a:rPr lang="ru-RU" sz="800" dirty="0">
                <a:solidFill>
                  <a:srgbClr val="0060AF"/>
                </a:solidFill>
              </a:rPr>
              <a:t>Информационное бюро</a:t>
            </a:r>
            <a:endParaRPr lang="de-DE" sz="800" dirty="0">
              <a:solidFill>
                <a:srgbClr val="0060AF"/>
              </a:solidFill>
            </a:endParaRPr>
          </a:p>
          <a:p>
            <a:pPr>
              <a:spcAft>
                <a:spcPts val="200"/>
              </a:spcAft>
              <a:defRPr/>
            </a:pPr>
            <a:r>
              <a:rPr lang="de-DE" sz="800" dirty="0">
                <a:solidFill>
                  <a:prstClr val="black"/>
                </a:solidFill>
              </a:rPr>
              <a:t>DAAD</a:t>
            </a:r>
            <a:r>
              <a:rPr lang="ru-RU" sz="800" dirty="0">
                <a:solidFill>
                  <a:prstClr val="black"/>
                </a:solidFill>
              </a:rPr>
              <a:t> Центральное офис и Бюро в Берлине</a:t>
            </a:r>
            <a:endParaRPr lang="de-DE" sz="800" dirty="0">
              <a:solidFill>
                <a:prstClr val="black"/>
              </a:solidFill>
            </a:endParaRPr>
          </a:p>
          <a:p>
            <a:pPr>
              <a:spcAft>
                <a:spcPts val="200"/>
              </a:spcAft>
              <a:defRPr/>
            </a:pPr>
            <a:r>
              <a:rPr lang="de-DE" sz="800" dirty="0">
                <a:solidFill>
                  <a:prstClr val="black"/>
                </a:solidFill>
              </a:rPr>
              <a:t>445 </a:t>
            </a:r>
            <a:r>
              <a:rPr lang="ru-RU" sz="800" dirty="0">
                <a:solidFill>
                  <a:prstClr val="black"/>
                </a:solidFill>
              </a:rPr>
              <a:t>Лектораты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185800" y="580067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185800" y="5942850"/>
            <a:ext cx="72000" cy="72000"/>
          </a:xfrm>
          <a:prstGeom prst="ellipse">
            <a:avLst/>
          </a:prstGeom>
          <a:solidFill>
            <a:srgbClr val="0060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185800" y="6085025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feld 263"/>
          <p:cNvSpPr txBox="1">
            <a:spLocks noChangeArrowheads="1"/>
          </p:cNvSpPr>
          <p:nvPr/>
        </p:nvSpPr>
        <p:spPr bwMode="auto">
          <a:xfrm>
            <a:off x="5113850" y="6208279"/>
            <a:ext cx="143900" cy="90921"/>
          </a:xfrm>
          <a:prstGeom prst="rect">
            <a:avLst/>
          </a:prstGeom>
          <a:solidFill>
            <a:schemeClr val="bg1">
              <a:alpha val="70195"/>
            </a:schemeClr>
          </a:solidFill>
          <a:ln w="12700" cmpd="sng">
            <a:solidFill>
              <a:srgbClr val="E98A11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de-DE" sz="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9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</p:spPr>
        <p:txBody>
          <a:bodyPr/>
          <a:lstStyle/>
          <a:p>
            <a:r>
              <a:rPr lang="ru-RU" dirty="0"/>
              <a:t>Количество стипендиатов </a:t>
            </a:r>
            <a:r>
              <a:rPr lang="de-DE" dirty="0"/>
              <a:t>DAAD</a:t>
            </a: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6" name="Bild 4" descr="Grafik_Deutschland_Illu.png"/>
          <p:cNvPicPr>
            <a:picLocks noChangeAspect="1"/>
          </p:cNvPicPr>
          <p:nvPr/>
        </p:nvPicPr>
        <p:blipFill>
          <a:blip r:embed="rId2" cstate="screen">
            <a:alphaModFix amt="31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49840" y="1334418"/>
            <a:ext cx="2913274" cy="396056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136725" y="2324612"/>
            <a:ext cx="2926389" cy="8540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Ученые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Преподаватели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 (вкл. получивших кандидатскую степень)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130162" y="3275033"/>
            <a:ext cx="2932952" cy="8540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Студенты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Выпускники вузов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(вкл. аспирантов)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50485" y="1334418"/>
            <a:ext cx="3781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prstClr val="black"/>
                </a:solidFill>
              </a:rPr>
              <a:t>иностранные стипендиаты</a:t>
            </a:r>
          </a:p>
          <a:p>
            <a:pPr algn="r"/>
            <a:endParaRPr lang="de-DE" sz="2400" b="1" dirty="0">
              <a:solidFill>
                <a:prstClr val="black"/>
              </a:solidFill>
            </a:endParaRPr>
          </a:p>
        </p:txBody>
      </p:sp>
      <p:sp>
        <p:nvSpPr>
          <p:cNvPr id="11" name="Richtungspfeil 10"/>
          <p:cNvSpPr/>
          <p:nvPr/>
        </p:nvSpPr>
        <p:spPr>
          <a:xfrm flipH="1">
            <a:off x="1325347" y="2330014"/>
            <a:ext cx="1740917" cy="854075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prstClr val="white"/>
                </a:solidFill>
              </a:rPr>
              <a:t>10.429</a:t>
            </a:r>
          </a:p>
        </p:txBody>
      </p:sp>
      <p:sp>
        <p:nvSpPr>
          <p:cNvPr id="12" name="Richtungspfeil 11"/>
          <p:cNvSpPr/>
          <p:nvPr/>
        </p:nvSpPr>
        <p:spPr>
          <a:xfrm flipH="1">
            <a:off x="360000" y="3275033"/>
            <a:ext cx="2706264" cy="854075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prstClr val="white"/>
                </a:solidFill>
              </a:rPr>
              <a:t>62.857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87919" y="5257710"/>
            <a:ext cx="8424000" cy="727075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endParaRPr lang="de-DE" sz="1400" b="1" dirty="0">
              <a:solidFill>
                <a:prstClr val="black"/>
              </a:solidFill>
            </a:endParaRPr>
          </a:p>
        </p:txBody>
      </p:sp>
      <p:sp>
        <p:nvSpPr>
          <p:cNvPr id="14" name="Richtungspfeil 13"/>
          <p:cNvSpPr/>
          <p:nvPr/>
        </p:nvSpPr>
        <p:spPr>
          <a:xfrm flipH="1">
            <a:off x="6759676" y="2328139"/>
            <a:ext cx="1772266" cy="854075"/>
          </a:xfrm>
          <a:prstGeom prst="homePlat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prstClr val="white"/>
                </a:solidFill>
              </a:rPr>
              <a:t>9.795</a:t>
            </a:r>
          </a:p>
        </p:txBody>
      </p:sp>
      <p:sp>
        <p:nvSpPr>
          <p:cNvPr id="15" name="Richtungspfeil 14"/>
          <p:cNvSpPr/>
          <p:nvPr/>
        </p:nvSpPr>
        <p:spPr>
          <a:xfrm flipH="1">
            <a:off x="5936226" y="3285849"/>
            <a:ext cx="2595716" cy="854075"/>
          </a:xfrm>
          <a:prstGeom prst="homePlat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solidFill>
                  <a:prstClr val="white"/>
                </a:solidFill>
              </a:rPr>
              <a:t>35.991</a:t>
            </a:r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136725" y="4224925"/>
            <a:ext cx="2926389" cy="8540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Другие</a:t>
            </a:r>
            <a:r>
              <a:rPr lang="ru-RU" sz="1600" b="1" dirty="0">
                <a:solidFill>
                  <a:prstClr val="black"/>
                </a:solidFill>
              </a:rPr>
              <a:t> стипендиаты</a:t>
            </a:r>
            <a:r>
              <a:rPr lang="ru-RU" sz="1600" b="1" dirty="0" smtClean="0">
                <a:solidFill>
                  <a:prstClr val="black"/>
                </a:solidFill>
              </a:rPr>
              <a:t>  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17" name="Richtungspfeil 16"/>
          <p:cNvSpPr/>
          <p:nvPr/>
        </p:nvSpPr>
        <p:spPr>
          <a:xfrm flipH="1">
            <a:off x="1828800" y="4203293"/>
            <a:ext cx="1237464" cy="854075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prstClr val="white"/>
                </a:solidFill>
              </a:rPr>
              <a:t>2.189</a:t>
            </a:r>
          </a:p>
        </p:txBody>
      </p:sp>
      <p:sp>
        <p:nvSpPr>
          <p:cNvPr id="16" name="Richtungspfeil 15"/>
          <p:cNvSpPr/>
          <p:nvPr/>
        </p:nvSpPr>
        <p:spPr>
          <a:xfrm flipH="1">
            <a:off x="6773472" y="4224925"/>
            <a:ext cx="1758470" cy="854075"/>
          </a:xfrm>
          <a:prstGeom prst="homePlat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prstClr val="white"/>
                </a:solidFill>
              </a:rPr>
              <a:t>9.968</a:t>
            </a:r>
          </a:p>
        </p:txBody>
      </p:sp>
      <p:sp>
        <p:nvSpPr>
          <p:cNvPr id="2" name="Rechteck 1"/>
          <p:cNvSpPr/>
          <p:nvPr/>
        </p:nvSpPr>
        <p:spPr>
          <a:xfrm>
            <a:off x="387919" y="13344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немецкие 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стипендиаты</a:t>
            </a:r>
          </a:p>
        </p:txBody>
      </p:sp>
    </p:spTree>
    <p:extLst>
      <p:ext uri="{BB962C8B-B14F-4D97-AF65-F5344CB8AC3E}">
        <p14:creationId xmlns:p14="http://schemas.microsoft.com/office/powerpoint/2010/main" xmlns="" val="40750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kern="0" dirty="0">
                <a:solidFill>
                  <a:schemeClr val="bg1"/>
                </a:solidFill>
                <a:ea typeface="ＭＳ Ｐゴシック"/>
              </a:rPr>
              <a:t>Структура вузовского образования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286000" y="1561178"/>
            <a:ext cx="527685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107  </a:t>
            </a: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классических университетов</a:t>
            </a:r>
            <a:endParaRPr lang="en-US" altLang="de-DE" b="1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marL="285750" lvl="0" indent="-285750" defTabSz="914400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216 </a:t>
            </a:r>
            <a:r>
              <a:rPr lang="ru-RU" altLang="de-DE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университетов прикладных </a:t>
            </a: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наук</a:t>
            </a:r>
            <a:endParaRPr lang="en-US" altLang="de-DE" b="1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marL="285750" lvl="0" indent="-285750" defTabSz="914400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52 </a:t>
            </a:r>
            <a:r>
              <a:rPr lang="ru-RU" altLang="de-DE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творческих вузов </a:t>
            </a:r>
            <a:endParaRPr lang="en-US" altLang="de-DE" b="1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marL="285750" lvl="0" indent="-285750" defTabSz="914400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16</a:t>
            </a: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ru-RU" altLang="de-DE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богословских </a:t>
            </a: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институтов</a:t>
            </a:r>
            <a:endParaRPr lang="de-DE" altLang="de-DE" b="1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marL="285750" lvl="0" indent="-285750" defTabSz="914400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6 </a:t>
            </a:r>
            <a:r>
              <a:rPr lang="ru-RU" altLang="de-DE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педагогических </a:t>
            </a: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вузов</a:t>
            </a:r>
            <a:endParaRPr lang="de-DE" altLang="de-DE" b="1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marL="285750" lvl="0" indent="-285750" defTabSz="914400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30 </a:t>
            </a: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ru-RU" altLang="de-DE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высших школ по подготовке управленческих </a:t>
            </a: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кадров</a:t>
            </a:r>
            <a:endParaRPr lang="en-US" altLang="de-DE" b="1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lvl="0" defTabSz="9144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Всего: 427 высших учебных заведений</a:t>
            </a:r>
            <a:endParaRPr lang="de-DE" altLang="de-DE" b="1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b="1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de-DE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В Германии существует более </a:t>
            </a:r>
            <a:r>
              <a:rPr lang="de-DE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18.500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учебных </a:t>
            </a:r>
            <a:r>
              <a:rPr lang="ru-RU" altLang="de-DE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программ</a:t>
            </a:r>
            <a:endParaRPr lang="de-DE" altLang="de-DE" b="1" u="sn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0" dirty="0" smtClean="0">
                <a:solidFill>
                  <a:schemeClr val="bg1"/>
                </a:solidFill>
                <a:ea typeface="ＭＳ Ｐゴシック"/>
              </a:rPr>
              <a:t>Система высшего образования Германии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6376" y="1139250"/>
            <a:ext cx="6419850" cy="487926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76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0" dirty="0" smtClean="0">
                <a:solidFill>
                  <a:schemeClr val="bg1"/>
                </a:solidFill>
                <a:ea typeface="ＭＳ Ｐゴシック"/>
              </a:rPr>
              <a:t>Допуск к обучению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4" name="Picture 5" descr="Z:\DAAD-IC-Minsk\7 Hochschullandschaft\7-30 Bildungspolitik\7-31 Bildungssystem BLR\Tabelle Eintritt an 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1375" y="1133475"/>
            <a:ext cx="8128000" cy="46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76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2600" y="156750"/>
            <a:ext cx="7936275" cy="792000"/>
          </a:xfrm>
        </p:spPr>
        <p:txBody>
          <a:bodyPr/>
          <a:lstStyle/>
          <a:p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Studienstipendien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/>
            </a:r>
            <a:b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Стипендии для последипломного обучения (от 10 месяцев </a:t>
            </a:r>
            <a:b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до 2 лет)</a:t>
            </a:r>
            <a:endParaRPr lang="ru-RU" sz="2000" kern="0" dirty="0">
              <a:solidFill>
                <a:schemeClr val="bg1"/>
              </a:solidFill>
              <a:ea typeface="ＭＳ Ｐゴシック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7238" y="1484313"/>
            <a:ext cx="73533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8913" marR="0" lvl="0" indent="-188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alt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</a:t>
            </a:r>
            <a:r>
              <a:rPr kumimoji="0" lang="ru-RU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Для выпускников вузов всех специальностей, окончивших вуз</a:t>
            </a:r>
            <a:r>
              <a:rPr kumimoji="0" lang="de-DE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ru-RU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не более 6 лет назад, для обучения на специальных учебных курсах в системе последипломного образования </a:t>
            </a:r>
            <a:r>
              <a:rPr kumimoji="0" lang="de-DE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0" lang="ru-RU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с целью получения немецкого свидетельства о последипломном образовании и присвоении степени </a:t>
            </a:r>
            <a:r>
              <a:rPr kumimoji="0" lang="de-LU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Master)</a:t>
            </a:r>
            <a:endParaRPr kumimoji="0" lang="de-DE" altLang="de-DE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</a:t>
            </a:r>
            <a:r>
              <a:rPr kumimoji="0" lang="ru-RU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Заявка подается через портал </a:t>
            </a:r>
            <a:r>
              <a:rPr kumimoji="0" lang="de-DE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DAAD </a:t>
            </a:r>
            <a:r>
              <a:rPr kumimoji="0" lang="ru-RU" altLang="de-DE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до 15 ноября:</a:t>
            </a:r>
            <a:endParaRPr kumimoji="0" lang="de-DE" altLang="de-DE" sz="19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http://www.funding-guide.de/ </a:t>
            </a:r>
          </a:p>
          <a:p>
            <a:pPr marL="188913" marR="0" lvl="0" indent="-188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altLang="de-DE" sz="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ru-RU" alt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</a:t>
            </a:r>
            <a:r>
              <a:rPr kumimoji="0" lang="de-DE" alt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www.study-in.de</a:t>
            </a:r>
            <a:endParaRPr kumimoji="0" lang="ru-RU" alt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3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37700"/>
            <a:ext cx="8424000" cy="792000"/>
          </a:xfrm>
        </p:spPr>
        <p:txBody>
          <a:bodyPr/>
          <a:lstStyle/>
          <a:p>
            <a:r>
              <a:rPr lang="de-DE" altLang="de-DE" sz="1800" kern="0" dirty="0" smtClean="0">
                <a:solidFill>
                  <a:srgbClr val="004472"/>
                </a:solidFill>
                <a:ea typeface="ＭＳ Ｐゴシック"/>
              </a:rPr>
              <a:t>          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ERP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-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Studienstipendien – European </a:t>
            </a:r>
            <a:r>
              <a:rPr lang="de-DE" altLang="de-DE" sz="2000" kern="0" dirty="0" err="1">
                <a:solidFill>
                  <a:schemeClr val="bg1"/>
                </a:solidFill>
                <a:ea typeface="ＭＳ Ｐゴシック"/>
              </a:rPr>
              <a:t>Recovery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 Programme </a:t>
            </a:r>
            <a:b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        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Стипендии для последипломного обучения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 (18-24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месяцев</a:t>
            </a:r>
            <a:r>
              <a:rPr lang="ru-RU" altLang="de-DE" sz="1900" kern="0" dirty="0">
                <a:solidFill>
                  <a:srgbClr val="004472"/>
                </a:solidFill>
                <a:ea typeface="ＭＳ Ｐゴシック"/>
              </a:rPr>
              <a:t>)</a:t>
            </a:r>
            <a:endParaRPr lang="ru-RU" sz="19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5650" y="1989137"/>
            <a:ext cx="771207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8913" marR="0" lvl="0" indent="-188913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</a:t>
            </a:r>
            <a:r>
              <a:rPr kumimoji="0" lang="ru-RU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Для выпускников вузов экономических специальностей с хорошими знаниями немецкого/английского языка, окончивших вуз не более 6 лет назад.</a:t>
            </a:r>
          </a:p>
          <a:p>
            <a:pPr lvl="0" defTabSz="914400" eaLnBrk="1" hangingPunct="1">
              <a:lnSpc>
                <a:spcPct val="150000"/>
              </a:lnSpc>
              <a:buNone/>
              <a:defRPr/>
            </a:pPr>
            <a:r>
              <a:rPr lang="ru-RU" altLang="de-DE" sz="2000" kern="0" dirty="0" smtClean="0">
                <a:solidFill>
                  <a:srgbClr val="000000"/>
                </a:solidFill>
                <a:ea typeface="ＭＳ Ｐゴシック"/>
              </a:rPr>
              <a:t>   Заявка </a:t>
            </a:r>
            <a:r>
              <a:rPr lang="ru-RU" altLang="de-DE" sz="2000" kern="0" dirty="0">
                <a:solidFill>
                  <a:srgbClr val="000000"/>
                </a:solidFill>
                <a:ea typeface="ＭＳ Ｐゴシック"/>
              </a:rPr>
              <a:t>подается через портал </a:t>
            </a:r>
            <a:r>
              <a:rPr lang="de-DE" altLang="de-DE" sz="2000" kern="0" dirty="0">
                <a:solidFill>
                  <a:srgbClr val="000000"/>
                </a:solidFill>
                <a:ea typeface="ＭＳ Ｐゴシック"/>
              </a:rPr>
              <a:t>DAAD </a:t>
            </a:r>
            <a:r>
              <a:rPr lang="ru-RU" altLang="de-DE" sz="2000" b="1" kern="0" dirty="0" smtClean="0">
                <a:solidFill>
                  <a:srgbClr val="000000"/>
                </a:solidFill>
                <a:ea typeface="ＭＳ Ｐゴシック"/>
              </a:rPr>
              <a:t>до 15 ноября:</a:t>
            </a:r>
            <a:endParaRPr lang="de-DE" altLang="de-DE" sz="2000" b="1" kern="0" dirty="0">
              <a:solidFill>
                <a:srgbClr val="000000"/>
              </a:solidFill>
              <a:ea typeface="ＭＳ Ｐゴシック"/>
            </a:endParaRPr>
          </a:p>
          <a:p>
            <a:pPr lvl="0" defTabSz="914400" eaLnBrk="1" hangingPunct="1">
              <a:lnSpc>
                <a:spcPct val="150000"/>
              </a:lnSpc>
              <a:buNone/>
              <a:defRPr/>
            </a:pPr>
            <a:r>
              <a:rPr lang="de-DE" altLang="de-DE" sz="2000" b="1" kern="0" dirty="0">
                <a:solidFill>
                  <a:srgbClr val="000000"/>
                </a:solidFill>
                <a:ea typeface="ＭＳ Ｐゴシック"/>
              </a:rPr>
              <a:t>	http://www.funding-guide.de</a:t>
            </a:r>
            <a:r>
              <a:rPr lang="de-DE" altLang="de-DE" sz="2000" b="1" kern="0" dirty="0" smtClean="0">
                <a:solidFill>
                  <a:srgbClr val="000000"/>
                </a:solidFill>
                <a:ea typeface="ＭＳ Ｐゴシック"/>
              </a:rPr>
              <a:t>/</a:t>
            </a:r>
            <a:endParaRPr lang="ru-RU" altLang="de-DE" sz="2000" b="1" kern="0" dirty="0" smtClean="0">
              <a:solidFill>
                <a:srgbClr val="000000"/>
              </a:solidFill>
              <a:ea typeface="ＭＳ Ｐゴシック"/>
            </a:endParaRPr>
          </a:p>
          <a:p>
            <a:pPr defTabSz="914400" eaLnBrk="1" hangingPunct="1">
              <a:lnSpc>
                <a:spcPct val="150000"/>
              </a:lnSpc>
              <a:buNone/>
              <a:defRPr/>
            </a:pPr>
            <a:r>
              <a:rPr lang="ru-RU" altLang="de-DE" sz="1600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</a:t>
            </a:r>
            <a:r>
              <a:rPr lang="de-DE" altLang="de-DE" sz="1600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www.study-in.de</a:t>
            </a:r>
            <a:endParaRPr lang="ru-RU" altLang="de-DE" sz="16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0" defTabSz="914400" eaLnBrk="1" hangingPunct="1">
              <a:lnSpc>
                <a:spcPct val="150000"/>
              </a:lnSpc>
              <a:buNone/>
              <a:defRPr/>
            </a:pPr>
            <a:endParaRPr lang="ru-RU" altLang="de-DE" sz="2000" b="1" kern="0" dirty="0">
              <a:solidFill>
                <a:srgbClr val="000000"/>
              </a:solidFill>
              <a:ea typeface="ＭＳ Ｐゴシック"/>
            </a:endParaRPr>
          </a:p>
          <a:p>
            <a:pPr marL="188913" marR="0" lvl="0" indent="-188913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alt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20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DAAD_Farbwelt_01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DAAD_Farbwelt_01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A593F3AFCD7C468307BF2776CFAD25" ma:contentTypeVersion="" ma:contentTypeDescription="Ein neues Dokument erstellen." ma:contentTypeScope="" ma:versionID="9ca7234f02a539fcb79bc22d38752978">
  <xsd:schema xmlns:xsd="http://www.w3.org/2001/XMLSchema" xmlns:xs="http://www.w3.org/2001/XMLSchema" xmlns:p="http://schemas.microsoft.com/office/2006/metadata/properties" xmlns:ns2="145de765-d54b-4b65-981d-9bbc827d75dc" xmlns:ns3="926162b2-e1dc-4d6f-a857-81f9854c0fb2" xmlns:ns4="9a8634f9-d7ef-47a6-8c2e-0580e612cd57" targetNamespace="http://schemas.microsoft.com/office/2006/metadata/properties" ma:root="true" ma:fieldsID="87153048951abfa5ce1085212adb19f2" ns2:_="" ns3:_="" ns4:_="">
    <xsd:import namespace="145de765-d54b-4b65-981d-9bbc827d75dc"/>
    <xsd:import namespace="926162b2-e1dc-4d6f-a857-81f9854c0fb2"/>
    <xsd:import namespace="9a8634f9-d7ef-47a6-8c2e-0580e612cd57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6bf82a65d03465fa66a4cdf9e7a306a" minOccurs="0"/>
                <xsd:element ref="ns3:Thema"/>
                <xsd:element ref="ns4:SharedWithUsers" minOccurs="0"/>
                <xsd:element ref="ns4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de765-d54b-4b65-981d-9bbc827d75dc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b6ce1ab2-ccf8-40ac-b513-b8e3ba6c55cd}" ma:internalName="TaxCatchAll" ma:showField="CatchAllData" ma:web="a711cc86-fd1d-4f80-a295-e7d2dba55c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162b2-e1dc-4d6f-a857-81f9854c0fb2" elementFormDefault="qualified">
    <xsd:import namespace="http://schemas.microsoft.com/office/2006/documentManagement/types"/>
    <xsd:import namespace="http://schemas.microsoft.com/office/infopath/2007/PartnerControls"/>
    <xsd:element name="c6bf82a65d03465fa66a4cdf9e7a306a" ma:index="10" ma:taxonomy="true" ma:internalName="c6bf82a65d03465fa66a4cdf9e7a306a" ma:taxonomyFieldName="Dokumentenart" ma:displayName="Dokumentenart" ma:default="" ma:fieldId="{c6bf82a6-5d03-465f-a66a-4cdf9e7a306a}" ma:sspId="a001fbed-1328-4d18-8512-813304929403" ma:termSetId="09a3c5c6-f1e5-427b-a7d0-4017eaa569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ema" ma:index="11" ma:displayName="Thema" ma:default="Standardpräsentation" ma:format="Dropdown" ma:internalName="Thema">
      <xsd:simpleType>
        <xsd:restriction base="dms:Choice">
          <xsd:enumeration value="Standardpräsentation"/>
          <xsd:enumeration value="Dokumentenvorlage"/>
          <xsd:enumeration value="Corporate-Design Richtlinie"/>
          <xsd:enumeration value="Pressearbeit"/>
          <xsd:enumeration value="Öffentlichkeitsarbeit"/>
          <xsd:enumeration value="Interne Kommunikation"/>
          <xsd:enumeration value="Internetkoordinierung"/>
          <xsd:enumeration value="Social Media"/>
          <xsd:enumeration value="Publikationen"/>
          <xsd:enumeration value="Jahresthema"/>
          <xsd:enumeration value="Marketing"/>
          <xsd:enumeration value="Jubiläum – 90 Jahre DAA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634f9-d7ef-47a6-8c2e-0580e612cd5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3" nillable="true" ma:displayName="Freigabehinweishash" ma:internalName="SharingHintHash" ma:readOnly="true">
      <xsd:simpleType>
        <xsd:restriction base="dms:Text"/>
      </xsd:simple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6bf82a65d03465fa66a4cdf9e7a306a xmlns="926162b2-e1dc-4d6f-a857-81f9854c0f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Präsentationen/Vorträge/Reden</TermName>
          <TermId xmlns="http://schemas.microsoft.com/office/infopath/2007/PartnerControls">73fee78f-aac7-4f8e-ad4e-786841ebc73e</TermId>
        </TermInfo>
      </Terms>
    </c6bf82a65d03465fa66a4cdf9e7a306a>
    <Thema xmlns="926162b2-e1dc-4d6f-a857-81f9854c0fb2">Standardpräsentation</Thema>
    <TaxCatchAll xmlns="145de765-d54b-4b65-981d-9bbc827d75dc">
      <Value>22</Value>
    </TaxCatchAll>
    <SharedWithUsers xmlns="9a8634f9-d7ef-47a6-8c2e-0580e612cd57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28637C-B011-42E9-AC5C-0095C687C3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de765-d54b-4b65-981d-9bbc827d75dc"/>
    <ds:schemaRef ds:uri="926162b2-e1dc-4d6f-a857-81f9854c0fb2"/>
    <ds:schemaRef ds:uri="9a8634f9-d7ef-47a6-8c2e-0580e612cd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BE5579-5BE4-48D3-9B41-FFDC3DCCF983}">
  <ds:schemaRefs>
    <ds:schemaRef ds:uri="9a8634f9-d7ef-47a6-8c2e-0580e612cd57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926162b2-e1dc-4d6f-a857-81f9854c0fb2"/>
    <ds:schemaRef ds:uri="145de765-d54b-4b65-981d-9bbc827d75d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6D9B91E-6343-4ACA-A0BC-F29DAA6AC3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727</Words>
  <Application>Microsoft Office PowerPoint</Application>
  <PresentationFormat>Экран (4:3)</PresentationFormat>
  <Paragraphs>161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Office-Design</vt:lpstr>
      <vt:lpstr>1_Office-Design</vt:lpstr>
      <vt:lpstr>Слайд 1</vt:lpstr>
      <vt:lpstr>DAAD это…</vt:lpstr>
      <vt:lpstr>Представительства DAAD, Информационные бюро и лектораты</vt:lpstr>
      <vt:lpstr>Количество стипендиатов DAAD</vt:lpstr>
      <vt:lpstr>Структура вузовского образования</vt:lpstr>
      <vt:lpstr>Система высшего образования Германии</vt:lpstr>
      <vt:lpstr>Допуск к обучению</vt:lpstr>
      <vt:lpstr>Studienstipendien  Стипендии для последипломного обучения (от 10 месяцев  до 2 лет)</vt:lpstr>
      <vt:lpstr>          ERP-Studienstipendien – European Recovery Programme           Стипендии для последипломного обучения (18-24 месяцев)</vt:lpstr>
      <vt:lpstr>  Стипендии для последипломного обучения (18-24 месяцев)</vt:lpstr>
      <vt:lpstr>Studienreisen und -praktika ausländischer Studentengruppen  Ознакомительные поездки  и  практика студенческих групп (7 - 12 дней) </vt:lpstr>
      <vt:lpstr>Летние языковые курсы немецкого языка для студентов всех специальностей </vt:lpstr>
      <vt:lpstr>Hochschulsommerkurse Летние вузовские курсы (3 - 4 недели)                </vt:lpstr>
      <vt:lpstr>Hochschulsommerkurse Летние вузовские курсы (3 - 4 недели)  </vt:lpstr>
      <vt:lpstr>Hochschulsommerkurse Летние вузовские курсы (3 - 4 недели)  </vt:lpstr>
      <vt:lpstr>Hochschulsommerkurse Летние вузовские курсы (3 - 4 недели)  </vt:lpstr>
      <vt:lpstr>Hochschulsommerkurse Летние вузовские курсы (3 - 4 недели)  </vt:lpstr>
      <vt:lpstr>Hochschulsommerkurse Летние вузовские курсы (3 - 4 недели)               </vt:lpstr>
      <vt:lpstr>Стипендиальные программы</vt:lpstr>
      <vt:lpstr>Стипендиальные программы</vt:lpstr>
      <vt:lpstr>Стипендиальные программы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qwertz qwerty</dc:creator>
  <cp:lastModifiedBy>salahovayush</cp:lastModifiedBy>
  <cp:revision>536</cp:revision>
  <cp:lastPrinted>2013-06-12T13:32:07Z</cp:lastPrinted>
  <dcterms:created xsi:type="dcterms:W3CDTF">2012-03-19T13:50:07Z</dcterms:created>
  <dcterms:modified xsi:type="dcterms:W3CDTF">2018-01-17T10:21:36Z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0x01010044A593F3AFCD7C468307BF2776CFAD25</vt:lpwstr>
  </property>
  <property fmtid="{D5CDD505-2E9C-101B-9397-08002B2CF9AE}" pid="3" name="Dokumentenart">
    <vt:lpwstr>22;#Präsentationen/Vorträge/Reden|73fee78f-aac7-4f8e-ad4e-786841ebc73e</vt:lpwstr>
  </property>
</Properties>
</file>