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504" r:id="rId3"/>
    <p:sldId id="507" r:id="rId4"/>
    <p:sldId id="529" r:id="rId5"/>
    <p:sldId id="528" r:id="rId6"/>
    <p:sldId id="509" r:id="rId7"/>
    <p:sldId id="508" r:id="rId8"/>
    <p:sldId id="511" r:id="rId9"/>
    <p:sldId id="512" r:id="rId10"/>
    <p:sldId id="481" r:id="rId11"/>
    <p:sldId id="520" r:id="rId12"/>
    <p:sldId id="513" r:id="rId13"/>
    <p:sldId id="503" r:id="rId14"/>
    <p:sldId id="381" r:id="rId15"/>
    <p:sldId id="501" r:id="rId16"/>
    <p:sldId id="269" r:id="rId17"/>
    <p:sldId id="444" r:id="rId18"/>
    <p:sldId id="466" r:id="rId19"/>
    <p:sldId id="478" r:id="rId20"/>
    <p:sldId id="500" r:id="rId21"/>
    <p:sldId id="263" r:id="rId22"/>
    <p:sldId id="265" r:id="rId23"/>
    <p:sldId id="524" r:id="rId24"/>
    <p:sldId id="531" r:id="rId25"/>
    <p:sldId id="525" r:id="rId26"/>
    <p:sldId id="527" r:id="rId27"/>
    <p:sldId id="370" r:id="rId28"/>
    <p:sldId id="53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1889D02-F866-4772-8619-8D9E86F95C06}">
          <p14:sldIdLst>
            <p14:sldId id="256"/>
            <p14:sldId id="504"/>
            <p14:sldId id="507"/>
            <p14:sldId id="529"/>
            <p14:sldId id="528"/>
            <p14:sldId id="509"/>
            <p14:sldId id="508"/>
            <p14:sldId id="511"/>
            <p14:sldId id="512"/>
            <p14:sldId id="481"/>
            <p14:sldId id="520"/>
            <p14:sldId id="513"/>
            <p14:sldId id="503"/>
            <p14:sldId id="381"/>
            <p14:sldId id="501"/>
            <p14:sldId id="269"/>
            <p14:sldId id="444"/>
            <p14:sldId id="466"/>
            <p14:sldId id="478"/>
            <p14:sldId id="500"/>
            <p14:sldId id="263"/>
            <p14:sldId id="265"/>
            <p14:sldId id="524"/>
            <p14:sldId id="531"/>
            <p14:sldId id="525"/>
            <p14:sldId id="527"/>
          </p14:sldIdLst>
        </p14:section>
        <p14:section name="Раздел по умолчанию" id="{DDE5FD90-4863-4922-A99B-217D213138D0}">
          <p14:sldIdLst>
            <p14:sldId id="370"/>
            <p14:sldId id="530"/>
          </p14:sldIdLst>
        </p14:section>
        <p14:section name="Раздел без заголовка" id="{F7265CFC-C170-49C6-9DBE-0CB531A9A59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8000"/>
    <a:srgbClr val="34A40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EEF2E-8145-44CE-A40B-ABBF6EDA1003}" type="datetimeFigureOut">
              <a:rPr lang="ru-BY" smtClean="0"/>
              <a:t>11/06/2025</a:t>
            </a:fld>
            <a:endParaRPr lang="ru-BY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BY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D18E9-0219-4235-9524-A542E129A36F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08440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6A582D-76D8-4AB5-99B2-DC954368DD3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3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E1673-B7E5-4A8B-9270-078D58202FA4}" type="datetime1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2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11209-C535-4343-9B51-ECA4A4FB4B74}" type="datetime1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33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EF1D-17AD-4733-AA29-8320D6645B2E}" type="datetime1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10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F59D-6013-4218-84D0-6F0FC1B6AF3C}" type="datetime1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6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38DAF-F7F7-4DDB-A4A7-85D56649BAF4}" type="datetime1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19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DC54-730E-4D06-A509-9A595D16686C}" type="datetime1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06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C6C14-2B11-4F4B-A5F1-F3E24744B40F}" type="datetime1">
              <a:rPr lang="ru-RU" smtClean="0"/>
              <a:t>06.11.2025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2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97BD-4AC3-473C-8C47-664ED52C750A}" type="datetime1">
              <a:rPr lang="ru-RU" smtClean="0"/>
              <a:t>06.11.2025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08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2438-EE1E-4792-9C05-9DE52DDD8B47}" type="datetime1">
              <a:rPr lang="ru-RU" smtClean="0"/>
              <a:t>06.11.2025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53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2810-984E-4D8C-88C1-8C24789A9D95}" type="datetime1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0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AD0AC-6194-45F0-AB9C-24E279FDF147}" type="datetime1">
              <a:rPr lang="ru-RU" smtClean="0"/>
              <a:t>06.11.2025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64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44D4F-E84A-4F82-8DC3-0ECBAC6C1BF7}" type="datetime1">
              <a:rPr lang="ru-RU" smtClean="0"/>
              <a:t>06.11.2025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29880-D6AA-460C-A2F6-EF99C0162D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0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g"/><Relationship Id="rId7" Type="http://schemas.openxmlformats.org/officeDocument/2006/relationships/image" Target="../media/image55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pn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png"/><Relationship Id="rId3" Type="http://schemas.openxmlformats.org/officeDocument/2006/relationships/hyperlink" Target="javascript:parent.clsPreviews.mOpenPreview(4,%22j0289139%22,%22jpg%22,80)" TargetMode="External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83.png"/><Relationship Id="rId7" Type="http://schemas.openxmlformats.org/officeDocument/2006/relationships/image" Target="../media/image95.jpeg"/><Relationship Id="rId12" Type="http://schemas.openxmlformats.org/officeDocument/2006/relationships/image" Target="../media/image73.png"/><Relationship Id="rId2" Type="http://schemas.openxmlformats.org/officeDocument/2006/relationships/hyperlink" Target="javascript:parent.clsPreviews.mOpenPreview(4,%22j0289139%22,%22jpg%22,80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84.jpeg"/><Relationship Id="rId9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83.pn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hyperlink" Target="javascript:parent.clsPreviews.mOpenPreview(4,%22j0289139%22,%22jpg%22,80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84.jpe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83.png"/><Relationship Id="rId7" Type="http://schemas.openxmlformats.org/officeDocument/2006/relationships/image" Target="../media/image112.png"/><Relationship Id="rId2" Type="http://schemas.openxmlformats.org/officeDocument/2006/relationships/hyperlink" Target="javascript:parent.clsPreviews.mOpenPreview(4,%22j0289139%22,%22jpg%22,80)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84.jpe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7224" y="360609"/>
            <a:ext cx="9618764" cy="22341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5000" b="1" dirty="0">
                <a:solidFill>
                  <a:srgbClr val="008000"/>
                </a:solidFill>
              </a:rPr>
              <a:t>Факультет химико-биологических и географических наук</a:t>
            </a:r>
            <a:br>
              <a:rPr lang="ru-RU" sz="5000" b="1" dirty="0">
                <a:solidFill>
                  <a:srgbClr val="008000"/>
                </a:solidFill>
              </a:rPr>
            </a:br>
            <a:r>
              <a:rPr lang="ru-RU" sz="5000" b="1" dirty="0">
                <a:solidFill>
                  <a:srgbClr val="008000"/>
                </a:solidFill>
              </a:rPr>
              <a:t>ВГУ имени П.М. </a:t>
            </a:r>
            <a:r>
              <a:rPr lang="ru-RU" sz="5000" b="1" dirty="0" err="1">
                <a:solidFill>
                  <a:srgbClr val="008000"/>
                </a:solidFill>
              </a:rPr>
              <a:t>Машерова</a:t>
            </a:r>
            <a:endParaRPr lang="ru-RU" sz="5000" b="1" dirty="0">
              <a:solidFill>
                <a:srgbClr val="008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61686" y="3673163"/>
            <a:ext cx="56943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effectLst/>
                <a:latin typeface="RobotoLight"/>
              </a:rPr>
              <a:t>Девиз факультета</a:t>
            </a:r>
            <a:r>
              <a:rPr lang="ru-RU" sz="3200" b="1" i="0" dirty="0">
                <a:effectLst/>
                <a:latin typeface="RobotoLight"/>
              </a:rPr>
              <a:t>: </a:t>
            </a:r>
          </a:p>
          <a:p>
            <a:pPr algn="ctr"/>
            <a:r>
              <a:rPr lang="ru-RU" sz="3200" b="1" i="0" dirty="0">
                <a:effectLst/>
                <a:latin typeface="RobotoLight"/>
              </a:rPr>
              <a:t>традиции и инновации – залог подготовки успешного квалифицированного специалиста!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320642-66EC-41DC-A7A4-8FB6A1508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7" y="170079"/>
            <a:ext cx="2319777" cy="22201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640DB-F9B6-4238-A700-2040A9C1E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7" y="2815222"/>
            <a:ext cx="6335558" cy="294999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462DA89-D74E-4A88-8C9D-2CC92317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BB06F-5DB8-40DA-B13C-76E90D83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09" y="246743"/>
            <a:ext cx="11904847" cy="144394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Традиционные экскурсии студентов факультета по предприятиям Республики Беларусь</a:t>
            </a:r>
            <a:endParaRPr lang="x-non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F9FA7F4-1DB3-4C70-BA9F-D7839E0FBD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" y="3797624"/>
            <a:ext cx="4567540" cy="3044047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39775A2-9784-4973-A166-C0B17D2A60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43" y="1829454"/>
            <a:ext cx="3570986" cy="23825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283382-6286-4542-B744-E36279F8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71" y="4258494"/>
            <a:ext cx="3283975" cy="246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D1DE20-4384-481C-93B0-5948E695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5367EF-6A8C-4841-A368-35260B3B3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7" y="1828848"/>
            <a:ext cx="1969679" cy="19332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1D020C-24FA-4324-B587-01C9F9089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38" y="1830724"/>
            <a:ext cx="2329418" cy="22841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E97A15-FABB-423C-ACDA-9176563760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14" y="1830724"/>
            <a:ext cx="1969678" cy="23530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D6B082-2874-46A5-9DAC-E410CCA69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68" y="4254884"/>
            <a:ext cx="2691306" cy="23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8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62565-CA23-4AF8-9DEB-E201AD5D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01" y="81889"/>
            <a:ext cx="11124899" cy="91640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студенческие отряды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2E33901-0F10-4159-8D1D-5F5931B20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2" y="1191987"/>
            <a:ext cx="3298069" cy="247355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BDC108-250C-4C43-910D-09D2A29AF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1" y="3910019"/>
            <a:ext cx="3298070" cy="24735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2196D5-808B-4D4B-8A38-84CE103C9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549" y="81889"/>
            <a:ext cx="2319777" cy="222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3888D7-BE3B-4D77-A9F5-298B086749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806" y="3792575"/>
            <a:ext cx="2079139" cy="27721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46B5E4-B603-4DA4-A836-A6367517AE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89" y="1191987"/>
            <a:ext cx="2079138" cy="2406891"/>
          </a:xfrm>
          <a:prstGeom prst="rect">
            <a:avLst/>
          </a:prstGeom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3D9074BA-09C2-4AAF-8468-CAE49F37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585252-7907-47C6-9E65-2517D84506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45" y="1191986"/>
            <a:ext cx="3563898" cy="23770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F70DC0-6E81-4A3A-A5F3-BB4E0E0FF4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329" y="3704678"/>
            <a:ext cx="4213232" cy="280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54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62565-CA23-4AF8-9DEB-E201AD5D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89" y="0"/>
            <a:ext cx="11815525" cy="11250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патриотическое воспитание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5BB193-D0E3-4292-9516-38B0167C4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82" y="3429000"/>
            <a:ext cx="4593570" cy="3063875"/>
          </a:xfrm>
          <a:prstGeom prst="rect">
            <a:avLst/>
          </a:prstGeo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7A6B8359-E813-4302-88AD-11AFAEDD9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5" y="1125040"/>
            <a:ext cx="4457969" cy="2973431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B44D3D7-A7E8-4743-8797-F3FE9CED9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55" y="3792666"/>
            <a:ext cx="3503956" cy="23365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7EC9685-0E70-440E-8AB3-84BF788ED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0" y="952743"/>
            <a:ext cx="3503956" cy="2284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757757-BF46-4AED-A06A-5276EE828D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" y="4275209"/>
            <a:ext cx="3445964" cy="221766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19F7115-5317-4AEE-8951-620A1690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EEE80F-7260-410A-99DF-051C4D3BBE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929" y="952743"/>
            <a:ext cx="3538885" cy="236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74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346" y="168989"/>
            <a:ext cx="9818130" cy="109031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Традиции: праздник урожая и ботанические пятницы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D8BC26-2B83-47A4-A05F-D9948FD9E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62" y="1334056"/>
            <a:ext cx="3884164" cy="2590252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3F0018-6FFC-4B28-A0AE-48C33F6FE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62" y="4098759"/>
            <a:ext cx="3884164" cy="25902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F0290F-156D-46A9-8F91-3C9123D7D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84" y="4501280"/>
            <a:ext cx="3352059" cy="2220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1A6A55-A61D-4AC7-8BEE-92AAA53EA7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7" y="1334056"/>
            <a:ext cx="3052803" cy="3016551"/>
          </a:xfrm>
          <a:prstGeom prst="rect">
            <a:avLst/>
          </a:prstGeom>
        </p:spPr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97DBF0-5422-4DF3-B6E9-C25DD9EF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13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FCDFCE-3C3A-41B0-BA8B-83CD10AAF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0" y="1435069"/>
            <a:ext cx="4082865" cy="27212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12B5B12-AD42-4615-ABD3-116029875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9" y="4332077"/>
            <a:ext cx="3456706" cy="22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0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505" y="92531"/>
            <a:ext cx="10073295" cy="128607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Традиции: Менделеевская среда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20A630-80CC-4ADE-9580-2DCABD31B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3" y="4308206"/>
            <a:ext cx="3698944" cy="244995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6A456BB-F784-4E2C-825C-7921749D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BAF7D3-AD8F-466D-A22D-5BD4CF95D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86" y="1644878"/>
            <a:ext cx="3619905" cy="24132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A86811-8F13-4016-83E4-7B4D9E3541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7" y="1669927"/>
            <a:ext cx="3698945" cy="24659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568D77-F1FF-433B-B328-CB0B1805B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379" y="1776371"/>
            <a:ext cx="3537550" cy="23595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35AB5D-217A-4348-867E-65C1433573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946"/>
            <a:ext cx="1460413" cy="1397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CAB4DA-604E-46A9-972A-0D00CE2C29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82" y="4324415"/>
            <a:ext cx="5326797" cy="23970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6A3222-7678-4267-BC59-DD1F3B4CB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2200" y="4642116"/>
            <a:ext cx="1846277" cy="17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3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6BEE3-5F26-4ECB-B568-34E40B78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09" y="365125"/>
            <a:ext cx="11770620" cy="71256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методов обучения химии </a:t>
            </a:r>
            <a:endParaRPr lang="ru-BY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6030EE94-8A88-403B-A937-7FACB2C91E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4" y="1077686"/>
            <a:ext cx="4221122" cy="2815455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75E29-E5CF-4A84-B382-E9B0EAD10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51" y="1077686"/>
            <a:ext cx="4221122" cy="2815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8187B8-1F28-43AE-979C-C6C6C1936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4" y="3960301"/>
            <a:ext cx="3682705" cy="2456336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787A2AA-ACB2-4E42-BB6B-F151E9FDD5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9" y="3540894"/>
            <a:ext cx="4476301" cy="298420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47E27B-415D-4A0E-B40D-41FE8F4B89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1" y="5018916"/>
            <a:ext cx="1460413" cy="139772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5A49B5F-6DFA-4A37-AF6F-5DD1B8C6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03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183" y="136524"/>
            <a:ext cx="10527430" cy="109756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b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научно-исследовательские лаборатории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>
            <a:hlinkClick r:id="" action="ppaction://noaction"/>
          </p:cNvPr>
          <p:cNvSpPr txBox="1">
            <a:spLocks noChangeArrowheads="1"/>
          </p:cNvSpPr>
          <p:nvPr/>
        </p:nvSpPr>
        <p:spPr bwMode="gray">
          <a:xfrm>
            <a:off x="207035" y="1479540"/>
            <a:ext cx="553454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indent="446088"/>
            <a:r>
              <a:rPr lang="ru-RU" sz="2400" b="1" dirty="0">
                <a:latin typeface="RobotoLight"/>
                <a:cs typeface="+mn-cs"/>
              </a:rPr>
              <a:t> Лаборатория структурно-функциональных исследований</a:t>
            </a:r>
          </a:p>
        </p:txBody>
      </p:sp>
      <p:pic>
        <p:nvPicPr>
          <p:cNvPr id="7" name="Рисунок 6" descr="Научно-педагогическая щкола проф. Чиркина А.А. (2).JPG"/>
          <p:cNvPicPr>
            <a:picLocks noChangeAspect="1"/>
          </p:cNvPicPr>
          <p:nvPr/>
        </p:nvPicPr>
        <p:blipFill rotWithShape="1">
          <a:blip r:embed="rId2" cstate="print"/>
          <a:srcRect t="4625" b="7521"/>
          <a:stretch/>
        </p:blipFill>
        <p:spPr>
          <a:xfrm>
            <a:off x="207034" y="2339925"/>
            <a:ext cx="5534547" cy="32855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7033" y="5470380"/>
            <a:ext cx="5534547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/>
            <a:r>
              <a:rPr lang="ru-RU" sz="2000" dirty="0">
                <a:latin typeface="RobotoLight"/>
              </a:rPr>
              <a:t>На модельных организмах проводятся </a:t>
            </a:r>
            <a:r>
              <a:rPr lang="ru-RU" sz="2000" b="1" spc="100" dirty="0">
                <a:latin typeface="RobotoLight"/>
              </a:rPr>
              <a:t>исследования по биоиндикации </a:t>
            </a:r>
            <a:r>
              <a:rPr lang="ru-RU" sz="2000" b="1" dirty="0">
                <a:latin typeface="RobotoLight"/>
              </a:rPr>
              <a:t>водных сред и фармакодинамические эксперименты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7034" y="1315908"/>
            <a:ext cx="11704578" cy="0"/>
          </a:xfrm>
          <a:prstGeom prst="line">
            <a:avLst/>
          </a:prstGeom>
          <a:ln w="127000" cmpd="thickThin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E108F8-D67E-48CC-9A19-39FCB7635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0413" cy="139772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2E5E6B-AE49-4713-B8D0-440B054B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16</a:t>
            </a:fld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70763AF-BCA5-4FC4-ACF6-A679C9388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050672"/>
            <a:ext cx="5534546" cy="369307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43C680-6275-4DBD-9C1B-DBF952269B68}"/>
              </a:ext>
            </a:extLst>
          </p:cNvPr>
          <p:cNvSpPr/>
          <p:nvPr/>
        </p:nvSpPr>
        <p:spPr>
          <a:xfrm>
            <a:off x="6096000" y="1497284"/>
            <a:ext cx="553454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/>
            <a:r>
              <a:rPr lang="ru-RU" sz="2800" b="1" dirty="0">
                <a:latin typeface="RobotoLight"/>
              </a:rPr>
              <a:t>Лаборатория ПЦР-анализа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8C908E-6B53-4ACA-B6EF-B5C4C778488F}"/>
              </a:ext>
            </a:extLst>
          </p:cNvPr>
          <p:cNvSpPr/>
          <p:nvPr/>
        </p:nvSpPr>
        <p:spPr>
          <a:xfrm>
            <a:off x="6095998" y="5778156"/>
            <a:ext cx="5534547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/>
            <a:r>
              <a:rPr lang="ru-RU" sz="2000" b="1" dirty="0">
                <a:latin typeface="RobotoLight"/>
              </a:rPr>
              <a:t>Молекулярно-генетические исследования</a:t>
            </a:r>
            <a:r>
              <a:rPr lang="ru-RU" sz="2000" dirty="0">
                <a:latin typeface="RobotoLight"/>
              </a:rPr>
              <a:t> биологических объектов</a:t>
            </a:r>
            <a:endParaRPr lang="ru-RU" sz="2000" b="1" dirty="0">
              <a:latin typeface="RobotoLight"/>
            </a:endParaRPr>
          </a:p>
        </p:txBody>
      </p:sp>
    </p:spTree>
    <p:extLst>
      <p:ext uri="{BB962C8B-B14F-4D97-AF65-F5344CB8AC3E}">
        <p14:creationId xmlns:p14="http://schemas.microsoft.com/office/powerpoint/2010/main" val="90138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>
            <a:extLst>
              <a:ext uri="{FF2B5EF4-FFF2-40B4-BE49-F238E27FC236}">
                <a16:creationId xmlns:a16="http://schemas.microsoft.com/office/drawing/2014/main" id="{E97CC795-CA97-4208-AB00-5B75CBBCA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435" y="1573674"/>
            <a:ext cx="7635184" cy="47756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ru-RU" altLang="ru-RU" sz="1600" b="1" dirty="0">
                <a:solidFill>
                  <a:schemeClr val="tx1"/>
                </a:solidFill>
              </a:rPr>
              <a:t>Руководитель  – Евгений Яковлевич </a:t>
            </a:r>
            <a:r>
              <a:rPr lang="ru-RU" altLang="ru-RU" sz="1600" b="1" dirty="0" err="1">
                <a:solidFill>
                  <a:schemeClr val="tx1"/>
                </a:solidFill>
              </a:rPr>
              <a:t>Аршанский</a:t>
            </a:r>
            <a:r>
              <a:rPr lang="ru-RU" altLang="ru-RU" sz="1600" b="1" i="1" dirty="0">
                <a:solidFill>
                  <a:schemeClr val="tx1"/>
                </a:solidFill>
              </a:rPr>
              <a:t>,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ru-RU" altLang="ru-RU" sz="1600" b="1" dirty="0">
                <a:solidFill>
                  <a:schemeClr val="tx1"/>
                </a:solidFill>
              </a:rPr>
              <a:t>доктор педагогических наук, профессор</a:t>
            </a:r>
          </a:p>
        </p:txBody>
      </p:sp>
      <p:sp>
        <p:nvSpPr>
          <p:cNvPr id="3077" name="Rectangle 2">
            <a:extLst>
              <a:ext uri="{FF2B5EF4-FFF2-40B4-BE49-F238E27FC236}">
                <a16:creationId xmlns:a16="http://schemas.microsoft.com/office/drawing/2014/main" id="{753F6142-F240-48A1-ABB3-9BE2EDAA9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522" y="150631"/>
            <a:ext cx="7641097" cy="115764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ru-RU" altLang="ru-RU" sz="3100" b="1" dirty="0">
                <a:latin typeface="Arial" charset="0"/>
                <a:cs typeface="Arial" charset="0"/>
              </a:rPr>
              <a:t>Научная </a:t>
            </a:r>
            <a:r>
              <a:rPr lang="ru-RU" altLang="be-BY" sz="3100" b="1" dirty="0">
                <a:latin typeface="Arial" charset="0"/>
                <a:cs typeface="Arial" charset="0"/>
              </a:rPr>
              <a:t>школа по теории </a:t>
            </a:r>
          </a:p>
          <a:p>
            <a:pPr algn="ctr" eaLnBrk="1" hangingPunct="1">
              <a:defRPr/>
            </a:pPr>
            <a:r>
              <a:rPr lang="ru-RU" altLang="be-BY" sz="3100" b="1" dirty="0">
                <a:latin typeface="Arial" charset="0"/>
                <a:cs typeface="Arial" charset="0"/>
              </a:rPr>
              <a:t>и методике обучения химии</a:t>
            </a:r>
            <a:endParaRPr lang="ru-RU" altLang="ru-RU" sz="3100" b="1" dirty="0">
              <a:latin typeface="Arial" charset="0"/>
              <a:cs typeface="Arial" charset="0"/>
            </a:endParaRPr>
          </a:p>
        </p:txBody>
      </p:sp>
      <p:pic>
        <p:nvPicPr>
          <p:cNvPr id="4100" name="Рисунок 1">
            <a:extLst>
              <a:ext uri="{FF2B5EF4-FFF2-40B4-BE49-F238E27FC236}">
                <a16:creationId xmlns:a16="http://schemas.microsoft.com/office/drawing/2014/main" id="{9B6CFF1A-AB11-4AC8-8D38-94EA48B03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7" b="11391"/>
          <a:stretch>
            <a:fillRect/>
          </a:stretch>
        </p:blipFill>
        <p:spPr bwMode="auto">
          <a:xfrm>
            <a:off x="1331610" y="150631"/>
            <a:ext cx="2441900" cy="29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9">
            <a:extLst>
              <a:ext uri="{FF2B5EF4-FFF2-40B4-BE49-F238E27FC236}">
                <a16:creationId xmlns:a16="http://schemas.microsoft.com/office/drawing/2014/main" id="{09651F51-8CA4-4363-8F1D-1C6D5BBFF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159" y="3111386"/>
            <a:ext cx="579759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be-BY" sz="1800" b="1" dirty="0">
                <a:solidFill>
                  <a:srgbClr val="0070C0"/>
                </a:solidFill>
                <a:cs typeface="Arial" panose="020B0604020202020204" pitchFamily="34" charset="0"/>
              </a:rPr>
              <a:t>Основные направления научных исследований:</a:t>
            </a:r>
            <a:endParaRPr lang="ru-RU" altLang="ru-RU" sz="1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5126" name="TextBox 10">
            <a:extLst>
              <a:ext uri="{FF2B5EF4-FFF2-40B4-BE49-F238E27FC236}">
                <a16:creationId xmlns:a16="http://schemas.microsoft.com/office/drawing/2014/main" id="{BB980DEE-0BB1-43D3-BC2F-89760B6E9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159" y="3493997"/>
            <a:ext cx="6021389" cy="2677656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be-BY" sz="1400" dirty="0">
                <a:solidFill>
                  <a:schemeClr val="tx1"/>
                </a:solidFill>
              </a:rPr>
              <a:t>Непрерывность и преемственность химического образования и химико-методической подготовки учителей в системе «школа-вуз».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be-BY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be-BY" sz="1400" dirty="0">
                <a:solidFill>
                  <a:schemeClr val="tx1"/>
                </a:solidFill>
              </a:rPr>
              <a:t>Практико-ориентированная направленность в обучении химии и методической подготовке будущих учителей химии.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be-BY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be-BY" sz="1400" dirty="0">
                <a:solidFill>
                  <a:schemeClr val="tx1"/>
                </a:solidFill>
              </a:rPr>
              <a:t>Информатизация химического образования школьников, методическая подготовка студентов и учителей химии  к использованию информационно-коммуникационных технологий.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ru-RU" altLang="be-BY" sz="1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ru-RU" altLang="be-BY" sz="1400" dirty="0">
                <a:solidFill>
                  <a:schemeClr val="tx1"/>
                </a:solidFill>
              </a:rPr>
              <a:t>Развитие системы методической подготовки студентов по химии и биологии на основе интегративного подхода.</a:t>
            </a:r>
          </a:p>
        </p:txBody>
      </p:sp>
      <p:pic>
        <p:nvPicPr>
          <p:cNvPr id="4103" name="Picture 5" descr="Click To Preview">
            <a:hlinkClick r:id="rId3" tooltip="&quot;Click To Preview&quot;"/>
            <a:extLst>
              <a:ext uri="{FF2B5EF4-FFF2-40B4-BE49-F238E27FC236}">
                <a16:creationId xmlns:a16="http://schemas.microsoft.com/office/drawing/2014/main" id="{B7B63659-8DA1-493B-96FB-6AE45961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092825"/>
            <a:ext cx="792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2">
            <a:extLst>
              <a:ext uri="{FF2B5EF4-FFF2-40B4-BE49-F238E27FC236}">
                <a16:creationId xmlns:a16="http://schemas.microsoft.com/office/drawing/2014/main" id="{F28EC585-D4F1-47FC-91A3-8DEFCDF87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77" y="6159498"/>
            <a:ext cx="23209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Группа 20">
            <a:extLst>
              <a:ext uri="{FF2B5EF4-FFF2-40B4-BE49-F238E27FC236}">
                <a16:creationId xmlns:a16="http://schemas.microsoft.com/office/drawing/2014/main" id="{AD72565E-F5B1-4B78-814E-FC3F5620C08C}"/>
              </a:ext>
            </a:extLst>
          </p:cNvPr>
          <p:cNvGrpSpPr>
            <a:grpSpLocks/>
          </p:cNvGrpSpPr>
          <p:nvPr/>
        </p:nvGrpSpPr>
        <p:grpSpPr bwMode="auto">
          <a:xfrm>
            <a:off x="6504929" y="2316638"/>
            <a:ext cx="5411299" cy="3742851"/>
            <a:chOff x="981075" y="866775"/>
            <a:chExt cx="7181850" cy="5110163"/>
          </a:xfrm>
        </p:grpSpPr>
        <p:pic>
          <p:nvPicPr>
            <p:cNvPr id="4107" name="Рисунок 6">
              <a:extLst>
                <a:ext uri="{FF2B5EF4-FFF2-40B4-BE49-F238E27FC236}">
                  <a16:creationId xmlns:a16="http://schemas.microsoft.com/office/drawing/2014/main" id="{B2BB79B1-03CF-40AC-894D-4D47F7371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950" y="866775"/>
              <a:ext cx="1873250" cy="272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Рисунок 7">
              <a:extLst>
                <a:ext uri="{FF2B5EF4-FFF2-40B4-BE49-F238E27FC236}">
                  <a16:creationId xmlns:a16="http://schemas.microsoft.com/office/drawing/2014/main" id="{80EDEE9D-F4EA-45E6-9825-375599CE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075" y="866775"/>
              <a:ext cx="1922463" cy="2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Рисунок 9">
              <a:extLst>
                <a:ext uri="{FF2B5EF4-FFF2-40B4-BE49-F238E27FC236}">
                  <a16:creationId xmlns:a16="http://schemas.microsoft.com/office/drawing/2014/main" id="{93677130-BB26-4D6B-A00F-9EA03A113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075" y="3584575"/>
              <a:ext cx="1790700" cy="239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Рисунок 10">
              <a:extLst>
                <a:ext uri="{FF2B5EF4-FFF2-40B4-BE49-F238E27FC236}">
                  <a16:creationId xmlns:a16="http://schemas.microsoft.com/office/drawing/2014/main" id="{295B00CC-ACF8-4D02-B71E-C9F64CBE0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213" y="3584575"/>
              <a:ext cx="1873250" cy="237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1" name="Рисунок 12">
              <a:extLst>
                <a:ext uri="{FF2B5EF4-FFF2-40B4-BE49-F238E27FC236}">
                  <a16:creationId xmlns:a16="http://schemas.microsoft.com/office/drawing/2014/main" id="{FD69E9E5-7565-40F0-B9BE-DA72959DC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" r="6242"/>
            <a:stretch>
              <a:fillRect/>
            </a:stretch>
          </p:blipFill>
          <p:spPr bwMode="auto">
            <a:xfrm>
              <a:off x="6410325" y="866775"/>
              <a:ext cx="1752600" cy="2703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Рисунок 12" descr="фак.bmp">
              <a:extLst>
                <a:ext uri="{FF2B5EF4-FFF2-40B4-BE49-F238E27FC236}">
                  <a16:creationId xmlns:a16="http://schemas.microsoft.com/office/drawing/2014/main" id="{6508E620-5B82-422D-8133-111F7F2E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21" r="2975"/>
            <a:stretch>
              <a:fillRect/>
            </a:stretch>
          </p:blipFill>
          <p:spPr bwMode="auto">
            <a:xfrm>
              <a:off x="6410325" y="3570288"/>
              <a:ext cx="1752600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Рисунок 11">
              <a:extLst>
                <a:ext uri="{FF2B5EF4-FFF2-40B4-BE49-F238E27FC236}">
                  <a16:creationId xmlns:a16="http://schemas.microsoft.com/office/drawing/2014/main" id="{A00E7DCD-F3A1-44B9-ABD9-E20826E78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3573463"/>
              <a:ext cx="1776412" cy="2392362"/>
            </a:xfrm>
            <a:prstGeom prst="rect">
              <a:avLst/>
            </a:prstGeom>
            <a:noFill/>
            <a:ln w="9525">
              <a:solidFill>
                <a:srgbClr val="00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" name="Picture 2">
              <a:extLst>
                <a:ext uri="{FF2B5EF4-FFF2-40B4-BE49-F238E27FC236}">
                  <a16:creationId xmlns:a16="http://schemas.microsoft.com/office/drawing/2014/main" id="{96A87A7A-2860-495B-B3D2-51D8B512F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57" t="13818" r="24017" b="16527"/>
            <a:stretch>
              <a:fillRect/>
            </a:stretch>
          </p:blipFill>
          <p:spPr bwMode="auto">
            <a:xfrm>
              <a:off x="4659313" y="866775"/>
              <a:ext cx="1751012" cy="266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AD2D01-AD01-42D7-8143-191221238C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91"/>
            <a:ext cx="1460413" cy="139772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A1B7FBC-2D1B-409E-897B-BC4E084F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81E227-A964-4A76-8E60-6B054937F065}"/>
              </a:ext>
            </a:extLst>
          </p:cNvPr>
          <p:cNvSpPr/>
          <p:nvPr/>
        </p:nvSpPr>
        <p:spPr>
          <a:xfrm>
            <a:off x="333491" y="189876"/>
            <a:ext cx="8113824" cy="11079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Научная школа</a:t>
            </a:r>
            <a:b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«Биохимия здорового образа жизни»</a:t>
            </a:r>
            <a:endParaRPr lang="ru-RU" alt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Прямоугольник 5">
            <a:extLst>
              <a:ext uri="{FF2B5EF4-FFF2-40B4-BE49-F238E27FC236}">
                <a16:creationId xmlns:a16="http://schemas.microsoft.com/office/drawing/2014/main" id="{9B21BCCB-8523-495B-9447-C1208A10A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365" y="1383922"/>
            <a:ext cx="7142950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ru-RU" alt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Руководитель - доктор биологических наук, профессор, лауреат государственной премии   А.А. Чиркин</a:t>
            </a:r>
          </a:p>
        </p:txBody>
      </p:sp>
      <p:sp>
        <p:nvSpPr>
          <p:cNvPr id="6149" name="Прямоугольник 6">
            <a:extLst>
              <a:ext uri="{FF2B5EF4-FFF2-40B4-BE49-F238E27FC236}">
                <a16:creationId xmlns:a16="http://schemas.microsoft.com/office/drawing/2014/main" id="{676E3205-9A53-42FC-88FB-FA8402A7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14563"/>
            <a:ext cx="90011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b="1" dirty="0">
              <a:solidFill>
                <a:srgbClr val="A20000"/>
              </a:solidFill>
              <a:latin typeface="Calibri" pitchFamily="34" charset="0"/>
            </a:endParaRPr>
          </a:p>
          <a:p>
            <a:pPr indent="358775" algn="just">
              <a:defRPr/>
            </a:pPr>
            <a:endParaRPr lang="ru-RU" sz="1400" dirty="0">
              <a:solidFill>
                <a:srgbClr val="A20000"/>
              </a:solidFill>
              <a:latin typeface="Calibri" pitchFamily="34" charset="0"/>
            </a:endParaRPr>
          </a:p>
        </p:txBody>
      </p:sp>
      <p:pic>
        <p:nvPicPr>
          <p:cNvPr id="5125" name="Picture 5" descr="Click To Preview">
            <a:hlinkClick r:id="rId2" tooltip="&quot;Click To Preview&quot;"/>
            <a:extLst>
              <a:ext uri="{FF2B5EF4-FFF2-40B4-BE49-F238E27FC236}">
                <a16:creationId xmlns:a16="http://schemas.microsoft.com/office/drawing/2014/main" id="{F138574F-CC3B-427D-B2CD-15109782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092825"/>
            <a:ext cx="792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2">
            <a:extLst>
              <a:ext uri="{FF2B5EF4-FFF2-40B4-BE49-F238E27FC236}">
                <a16:creationId xmlns:a16="http://schemas.microsoft.com/office/drawing/2014/main" id="{B0D49A12-CC2D-468D-87E7-17343B273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6092826"/>
            <a:ext cx="23209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4E5946-1A33-4FC6-AA71-DD2748ECF1C2}"/>
              </a:ext>
            </a:extLst>
          </p:cNvPr>
          <p:cNvSpPr/>
          <p:nvPr/>
        </p:nvSpPr>
        <p:spPr>
          <a:xfrm>
            <a:off x="333490" y="2016048"/>
            <a:ext cx="8113825" cy="350865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RobotoLight"/>
              </a:rPr>
              <a:t>                              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направления: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Концепция радиационно-индуцированного атеросклероза;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дополнение критериев метаболического синдрома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гиперлептинемией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гепатостеатозом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возрастные нормы биохимических показателей жителей Беларуси;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возрастные особенности обмена веществ;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биохимия радиационного и ультразвукового воздействия;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обмен липидов и </a:t>
            </a:r>
            <a:r>
              <a:rPr lang="ru-RU" sz="2200" dirty="0" err="1">
                <a:latin typeface="Arial" panose="020B0604020202020204" pitchFamily="34" charset="0"/>
                <a:cs typeface="Arial" panose="020B0604020202020204" pitchFamily="34" charset="0"/>
              </a:rPr>
              <a:t>липидтранспортная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система;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методика преподавания биохимии.</a:t>
            </a:r>
            <a:endParaRPr lang="x-non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9" descr="Картинки по запросу &quot;А.А. Чиркин книги&quot;">
            <a:extLst>
              <a:ext uri="{FF2B5EF4-FFF2-40B4-BE49-F238E27FC236}">
                <a16:creationId xmlns:a16="http://schemas.microsoft.com/office/drawing/2014/main" id="{080A7101-94C3-40FF-8F01-B7D3201C3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8" y="3385344"/>
            <a:ext cx="1020762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Картинки по запросу &quot;А.А. Чиркин книги&quot;">
            <a:extLst>
              <a:ext uri="{FF2B5EF4-FFF2-40B4-BE49-F238E27FC236}">
                <a16:creationId xmlns:a16="http://schemas.microsoft.com/office/drawing/2014/main" id="{4963B7B0-0758-4420-8DF1-F3C6F93D1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38" y="4929187"/>
            <a:ext cx="102076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3" descr="Картинки по запросу &quot;А.А. Чиркин книги&quot;">
            <a:extLst>
              <a:ext uri="{FF2B5EF4-FFF2-40B4-BE49-F238E27FC236}">
                <a16:creationId xmlns:a16="http://schemas.microsoft.com/office/drawing/2014/main" id="{CA067373-6154-42E9-B798-FDE43366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041" y="3380661"/>
            <a:ext cx="102076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5" descr="Картинки по запросу &quot;А.А. Чиркин книги&quot;">
            <a:extLst>
              <a:ext uri="{FF2B5EF4-FFF2-40B4-BE49-F238E27FC236}">
                <a16:creationId xmlns:a16="http://schemas.microsoft.com/office/drawing/2014/main" id="{BF111971-622D-4B25-AEC8-87E3CF61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88" y="4989512"/>
            <a:ext cx="9239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7" descr="Картинки по запросу &quot;А.А. Чиркин книги&quot;">
            <a:extLst>
              <a:ext uri="{FF2B5EF4-FFF2-40B4-BE49-F238E27FC236}">
                <a16:creationId xmlns:a16="http://schemas.microsoft.com/office/drawing/2014/main" id="{6B063DD2-D618-499B-B5CA-5DD27CF0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3432968"/>
            <a:ext cx="91757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9" descr="Картинки по запросу &quot;А.А. Чиркин книги&quot;">
            <a:extLst>
              <a:ext uri="{FF2B5EF4-FFF2-40B4-BE49-F238E27FC236}">
                <a16:creationId xmlns:a16="http://schemas.microsoft.com/office/drawing/2014/main" id="{3356D85E-C8D3-4D59-B05D-0A68EC2A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70" y="4959349"/>
            <a:ext cx="985838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sun9-27.userapi.com/impg/RcP9G8HPn7OHHHhOQEQlcyOxyoXxcDIQq3PpDQ/82zOIHdI3ww.jpg?size=1243x1064&amp;quality=96&amp;proxy=1&amp;sign=9b229e081809a7fe444978cb6dde827c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583" y="189876"/>
            <a:ext cx="3495669" cy="299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9B2A65-4479-498E-8111-03F162A85E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5" y="5572627"/>
            <a:ext cx="1460413" cy="139772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BE71FA-45E6-4390-BD09-C20F375C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Click To Preview">
            <a:hlinkClick r:id="rId2" tooltip="&quot;Click To Preview&quot;"/>
            <a:extLst>
              <a:ext uri="{FF2B5EF4-FFF2-40B4-BE49-F238E27FC236}">
                <a16:creationId xmlns:a16="http://schemas.microsoft.com/office/drawing/2014/main" id="{450E5239-2417-4EAC-82B1-6BEE66FD3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092825"/>
            <a:ext cx="792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2">
            <a:extLst>
              <a:ext uri="{FF2B5EF4-FFF2-40B4-BE49-F238E27FC236}">
                <a16:creationId xmlns:a16="http://schemas.microsoft.com/office/drawing/2014/main" id="{6A05CC2A-EF2B-4FC9-9D18-22DF40356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6092826"/>
            <a:ext cx="23209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717406-9303-4209-973D-745848FB784F}"/>
              </a:ext>
            </a:extLst>
          </p:cNvPr>
          <p:cNvSpPr txBox="1"/>
          <p:nvPr/>
        </p:nvSpPr>
        <p:spPr>
          <a:xfrm>
            <a:off x="203307" y="233715"/>
            <a:ext cx="9216371" cy="16927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1" hangingPunct="1"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Научная школа</a:t>
            </a:r>
          </a:p>
          <a:p>
            <a:pPr algn="ctr" eaLnBrk="1" hangingPunct="1"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«ПРИРОДНО-ТЕХНИЧЕСКИЕ СИСТЕМЫ БЕЛАРУСИ: ЗАКОНОМЕРНОСТИ ФУНКЦИОНИРОВАНИЯ, МОНИТОРИНГ И УПРАВЛЕНИЕ»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E5DA8-D0CF-4B11-A438-EB57EDA91FC5}"/>
              </a:ext>
            </a:extLst>
          </p:cNvPr>
          <p:cNvSpPr txBox="1"/>
          <p:nvPr/>
        </p:nvSpPr>
        <p:spPr>
          <a:xfrm>
            <a:off x="2536177" y="1615202"/>
            <a:ext cx="68258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sz="2000" u="sng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34A40C"/>
              </a:highlight>
              <a:latin typeface="Georgia" panose="02040502050405020303" pitchFamily="18" charset="0"/>
            </a:endParaRPr>
          </a:p>
          <a:p>
            <a:pPr algn="r" eaLnBrk="1" hangingPunct="1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Руководитель: Галкин Александр Николаевич,  доктор геолого-минералогических наук, профессор</a:t>
            </a:r>
            <a:r>
              <a:rPr lang="ru-RU" sz="2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7C3D47-1FB7-46BB-B872-50CE93EF96DA}"/>
              </a:ext>
            </a:extLst>
          </p:cNvPr>
          <p:cNvSpPr txBox="1"/>
          <p:nvPr/>
        </p:nvSpPr>
        <p:spPr>
          <a:xfrm>
            <a:off x="203307" y="2336154"/>
            <a:ext cx="73580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 научных исследований: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2ED8D4-8CEF-43C0-9FA4-57CB352341AA}"/>
              </a:ext>
            </a:extLst>
          </p:cNvPr>
          <p:cNvSpPr/>
          <p:nvPr/>
        </p:nvSpPr>
        <p:spPr>
          <a:xfrm>
            <a:off x="274297" y="2753991"/>
            <a:ext cx="5714666" cy="286232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ru-RU" dirty="0">
                <a:ln w="12700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История формирования природно-технических систем (ПТС) на территории Беларуси.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n w="12700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Особенности функционирования ПТС при различных видах техногенного воздействия на компоненты природной среды.</a:t>
            </a:r>
          </a:p>
          <a:p>
            <a:pPr eaLnBrk="1" hangingPunct="1">
              <a:defRPr/>
            </a:pPr>
            <a:r>
              <a:rPr lang="ru-RU" dirty="0">
                <a:ln w="12700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-     Разработка качественных и количественных показателей для оценки состояния и режима функционирования ПТС.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n w="12700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Мониторинг ПТС.</a:t>
            </a:r>
          </a:p>
          <a:p>
            <a:pPr marL="285750" indent="-285750">
              <a:buFontTx/>
              <a:buChar char="-"/>
              <a:defRPr/>
            </a:pPr>
            <a:r>
              <a:rPr lang="ru-RU" dirty="0">
                <a:ln w="12700" cmpd="sng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Управление состоянием ПТС.</a:t>
            </a:r>
          </a:p>
        </p:txBody>
      </p:sp>
      <p:pic>
        <p:nvPicPr>
          <p:cNvPr id="6153" name="Picture 7">
            <a:extLst>
              <a:ext uri="{FF2B5EF4-FFF2-40B4-BE49-F238E27FC236}">
                <a16:creationId xmlns:a16="http://schemas.microsoft.com/office/drawing/2014/main" id="{AFAD08E8-D582-4302-AC1A-29E37C2FF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6136" r="66536" b="6813"/>
          <a:stretch>
            <a:fillRect/>
          </a:stretch>
        </p:blipFill>
        <p:spPr bwMode="auto">
          <a:xfrm>
            <a:off x="7644169" y="4614864"/>
            <a:ext cx="1042988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5" descr="ГЗ-00">
            <a:extLst>
              <a:ext uri="{FF2B5EF4-FFF2-40B4-BE49-F238E27FC236}">
                <a16:creationId xmlns:a16="http://schemas.microsoft.com/office/drawing/2014/main" id="{09403C5B-A3A2-401F-834F-F91F2E544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40" y="4595018"/>
            <a:ext cx="1036638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2" descr="галкин 4">
            <a:extLst>
              <a:ext uri="{FF2B5EF4-FFF2-40B4-BE49-F238E27FC236}">
                <a16:creationId xmlns:a16="http://schemas.microsoft.com/office/drawing/2014/main" id="{839527C9-3A30-491D-9608-344DE488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6" r="313"/>
          <a:stretch>
            <a:fillRect/>
          </a:stretch>
        </p:blipFill>
        <p:spPr bwMode="auto">
          <a:xfrm>
            <a:off x="7192964" y="3096511"/>
            <a:ext cx="1042987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3" descr="галкин часть2">
            <a:extLst>
              <a:ext uri="{FF2B5EF4-FFF2-40B4-BE49-F238E27FC236}">
                <a16:creationId xmlns:a16="http://schemas.microsoft.com/office/drawing/2014/main" id="{88A351CD-3DBC-4E16-9FB3-E1A9EC48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3"/>
          <a:stretch>
            <a:fillRect/>
          </a:stretch>
        </p:blipFill>
        <p:spPr bwMode="auto">
          <a:xfrm>
            <a:off x="8775798" y="4597400"/>
            <a:ext cx="10541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4" descr="галкин 8 копия">
            <a:extLst>
              <a:ext uri="{FF2B5EF4-FFF2-40B4-BE49-F238E27FC236}">
                <a16:creationId xmlns:a16="http://schemas.microsoft.com/office/drawing/2014/main" id="{49C3283D-1089-4E1B-98EA-E87711BDF0B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0"/>
          <a:stretch>
            <a:fillRect/>
          </a:stretch>
        </p:blipFill>
        <p:spPr bwMode="auto">
          <a:xfrm>
            <a:off x="9918539" y="4585785"/>
            <a:ext cx="10525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1" descr="Картинки по запросу &quot;палеогеография Галкин картинка&quot;">
            <a:extLst>
              <a:ext uri="{FF2B5EF4-FFF2-40B4-BE49-F238E27FC236}">
                <a16:creationId xmlns:a16="http://schemas.microsoft.com/office/drawing/2014/main" id="{5AB3B8B6-D614-472D-B597-489EA17E3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88" y="4547685"/>
            <a:ext cx="9842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3" descr="Картинки по запросу &quot;мониторинг подземных вод Галкин книга картинка&quot;">
            <a:extLst>
              <a:ext uri="{FF2B5EF4-FFF2-40B4-BE49-F238E27FC236}">
                <a16:creationId xmlns:a16="http://schemas.microsoft.com/office/drawing/2014/main" id="{38131357-1CCB-43A5-A5D8-C44A154C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30" y="3065292"/>
            <a:ext cx="98425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5" descr="Картинки по запросу &quot;пресные и подземные воды  Галкин книга картинка&quot;">
            <a:extLst>
              <a:ext uri="{FF2B5EF4-FFF2-40B4-BE49-F238E27FC236}">
                <a16:creationId xmlns:a16="http://schemas.microsoft.com/office/drawing/2014/main" id="{EEB0C551-D303-4FD6-A5B9-3F86FF447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806" y="3126509"/>
            <a:ext cx="1020762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vsu.by/images/Persons/GalkinAN201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6" y="193466"/>
            <a:ext cx="2582934" cy="358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13296E-2156-485A-8E91-4755B80A69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5628680"/>
            <a:ext cx="1158076" cy="1108363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D19E06-7C42-4611-AD2D-EAA88F1E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B72F8-A993-47E8-B220-8D7AB686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7" y="171750"/>
            <a:ext cx="11895105" cy="6348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учебная деятельность в обновленных аудиториях</a:t>
            </a:r>
            <a:endParaRPr lang="ru-BY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189A095-2652-4206-A46B-5DDC1835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</a:t>
            </a:fld>
            <a:endParaRPr lang="ru-RU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539142F0-676B-43AC-9B9E-8699E6288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08" y="1072177"/>
            <a:ext cx="4355324" cy="3266493"/>
          </a:xfr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D2B0D4-9A30-48A1-A111-8DB345119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06" y="1398674"/>
            <a:ext cx="3855179" cy="514023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6BB971-EA6E-41E2-8675-EC70C7A28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36" y="4355677"/>
            <a:ext cx="5257329" cy="23657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D464DC-9B35-45F0-A538-8EC988244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6660" y="1593856"/>
            <a:ext cx="3129774" cy="222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86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F81E227-A964-4A76-8E60-6B054937F065}"/>
              </a:ext>
            </a:extLst>
          </p:cNvPr>
          <p:cNvSpPr/>
          <p:nvPr/>
        </p:nvSpPr>
        <p:spPr>
          <a:xfrm>
            <a:off x="333491" y="189876"/>
            <a:ext cx="8113824" cy="1477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Научная школа</a:t>
            </a:r>
            <a:b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3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Эколого-функциональные основы биоразнообразия Белорусского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Поозерья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Прямоугольник 6">
            <a:extLst>
              <a:ext uri="{FF2B5EF4-FFF2-40B4-BE49-F238E27FC236}">
                <a16:creationId xmlns:a16="http://schemas.microsoft.com/office/drawing/2014/main" id="{676E3205-9A53-42FC-88FB-FA8402A74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214563"/>
            <a:ext cx="90011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600" b="1" dirty="0">
              <a:solidFill>
                <a:srgbClr val="A20000"/>
              </a:solidFill>
              <a:latin typeface="Calibri" pitchFamily="34" charset="0"/>
            </a:endParaRPr>
          </a:p>
          <a:p>
            <a:pPr indent="358775" algn="just">
              <a:defRPr/>
            </a:pPr>
            <a:endParaRPr lang="ru-RU" sz="1400" dirty="0">
              <a:solidFill>
                <a:srgbClr val="A20000"/>
              </a:solidFill>
              <a:latin typeface="Calibri" pitchFamily="34" charset="0"/>
            </a:endParaRPr>
          </a:p>
        </p:txBody>
      </p:sp>
      <p:pic>
        <p:nvPicPr>
          <p:cNvPr id="5125" name="Picture 5" descr="Click To Preview">
            <a:hlinkClick r:id="rId2" tooltip="&quot;Click To Preview&quot;"/>
            <a:extLst>
              <a:ext uri="{FF2B5EF4-FFF2-40B4-BE49-F238E27FC236}">
                <a16:creationId xmlns:a16="http://schemas.microsoft.com/office/drawing/2014/main" id="{F138574F-CC3B-427D-B2CD-15109782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6092825"/>
            <a:ext cx="7921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2">
            <a:extLst>
              <a:ext uri="{FF2B5EF4-FFF2-40B4-BE49-F238E27FC236}">
                <a16:creationId xmlns:a16="http://schemas.microsoft.com/office/drawing/2014/main" id="{B0D49A12-CC2D-468D-87E7-17343B273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6092826"/>
            <a:ext cx="23209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4E5946-1A33-4FC6-AA71-DD2748ECF1C2}"/>
              </a:ext>
            </a:extLst>
          </p:cNvPr>
          <p:cNvSpPr/>
          <p:nvPr/>
        </p:nvSpPr>
        <p:spPr>
          <a:xfrm>
            <a:off x="333490" y="2360206"/>
            <a:ext cx="8113825" cy="31700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latin typeface="RobotoLight"/>
              </a:rPr>
              <a:t>                               </a:t>
            </a: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направления: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Экология насекомых верховых болот;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состав и структура сообществ насекомых верховых болот;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зоогеография;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охрана природы;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экология жилища;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профилактика ЗОЖ; </a:t>
            </a:r>
          </a:p>
          <a:p>
            <a:pPr marL="285750" indent="-285750">
              <a:buFontTx/>
              <a:buChar char="-"/>
              <a:defRPr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инновации в образовании.</a:t>
            </a:r>
            <a:endParaRPr lang="x-none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https://vsu.by/images/Persons/SushkoGG2019.jpg">
            <a:extLst>
              <a:ext uri="{FF2B5EF4-FFF2-40B4-BE49-F238E27FC236}">
                <a16:creationId xmlns:a16="http://schemas.microsoft.com/office/drawing/2014/main" id="{CC9AB537-6CC9-448C-9485-5F9E08FF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13" y="211835"/>
            <a:ext cx="2030136" cy="304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ушко Г.Г. Курс лекций по возрастной физиологии и школьной гигиене [DOC] -  Все для студента">
            <a:extLst>
              <a:ext uri="{FF2B5EF4-FFF2-40B4-BE49-F238E27FC236}">
                <a16:creationId xmlns:a16="http://schemas.microsoft.com/office/drawing/2014/main" id="{D23FD2E4-12FA-4E4D-ADB1-374BE2CC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105" y="3523376"/>
            <a:ext cx="915721" cy="129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Биология. Тестовые задания. И. М. Прищепа, Г. А. Захарова, Г. Г. Сушко, О.  Н. Малах, М. В. Шилина — купить книгу в Минске — Biblio.by">
            <a:extLst>
              <a:ext uri="{FF2B5EF4-FFF2-40B4-BE49-F238E27FC236}">
                <a16:creationId xmlns:a16="http://schemas.microsoft.com/office/drawing/2014/main" id="{1276B7A6-EA21-4EE8-A68E-BA5583577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511" y="3429000"/>
            <a:ext cx="1644134" cy="164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ушко Г.Г. Курс лекций по возрастной физиологии и школьной гигиене">
            <a:extLst>
              <a:ext uri="{FF2B5EF4-FFF2-40B4-BE49-F238E27FC236}">
                <a16:creationId xmlns:a16="http://schemas.microsoft.com/office/drawing/2014/main" id="{CA7D5A1F-0D5F-4B92-8349-19CD1269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824" y="5178515"/>
            <a:ext cx="1006744" cy="156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39CA23-857E-4F06-AE48-8E97F214B966}"/>
              </a:ext>
            </a:extLst>
          </p:cNvPr>
          <p:cNvSpPr txBox="1"/>
          <p:nvPr/>
        </p:nvSpPr>
        <p:spPr>
          <a:xfrm>
            <a:off x="2273418" y="1359017"/>
            <a:ext cx="608201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ru-RU" sz="2000" u="sng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34A40C"/>
              </a:highlight>
              <a:latin typeface="Georgia" panose="02040502050405020303" pitchFamily="18" charset="0"/>
            </a:endParaRPr>
          </a:p>
          <a:p>
            <a:pPr algn="r" eaLnBrk="1" hangingPunct="1">
              <a:defRPr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Руководитель: Сушко Геннадий Геннадьевич,  доктор биологических наук</a:t>
            </a:r>
            <a:endParaRPr lang="ru-RU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8D20D93-D58D-4223-80EE-ACBC472244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0" y="5634707"/>
            <a:ext cx="1112716" cy="106495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510230-2D6C-4E46-87A7-BC76C2387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513" y="180457"/>
            <a:ext cx="10388013" cy="1086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Возможность параллельного получения </a:t>
            </a:r>
            <a:b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второго высшего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65486" y="1623571"/>
            <a:ext cx="6861040" cy="3643888"/>
          </a:xfrm>
          <a:noFill/>
        </p:spPr>
        <p:txBody>
          <a:bodyPr>
            <a:normAutofit lnSpcReduction="10000"/>
          </a:bodyPr>
          <a:lstStyle/>
          <a:p>
            <a:pPr marL="0" indent="442913" algn="just">
              <a:buNone/>
            </a:pPr>
            <a:r>
              <a:rPr lang="ru-RU" dirty="0">
                <a:solidFill>
                  <a:srgbClr val="333333"/>
                </a:solidFill>
                <a:latin typeface="RobotoLight"/>
              </a:rPr>
              <a:t>В университете успешно работает </a:t>
            </a:r>
            <a:r>
              <a:rPr lang="ru-RU" b="1" dirty="0">
                <a:solidFill>
                  <a:srgbClr val="333333"/>
                </a:solidFill>
                <a:latin typeface="RobotoLight"/>
              </a:rPr>
              <a:t>Институт повышения квалификации и переподготовки кадров</a:t>
            </a:r>
            <a:r>
              <a:rPr lang="ru-RU" dirty="0">
                <a:solidFill>
                  <a:srgbClr val="333333"/>
                </a:solidFill>
                <a:latin typeface="RobotoLight"/>
              </a:rPr>
              <a:t>, в котором </a:t>
            </a:r>
            <a:r>
              <a:rPr lang="ru-RU" spc="100" dirty="0">
                <a:solidFill>
                  <a:srgbClr val="333333"/>
                </a:solidFill>
                <a:latin typeface="RobotoLight"/>
              </a:rPr>
              <a:t>ведется вечернее обучение</a:t>
            </a:r>
            <a:r>
              <a:rPr lang="en-US" spc="100" dirty="0">
                <a:solidFill>
                  <a:srgbClr val="333333"/>
                </a:solidFill>
                <a:latin typeface="RobotoLight"/>
              </a:rPr>
              <a:t> </a:t>
            </a:r>
            <a:r>
              <a:rPr lang="ru-RU" spc="100" dirty="0">
                <a:solidFill>
                  <a:srgbClr val="333333"/>
                </a:solidFill>
                <a:latin typeface="RobotoLight"/>
              </a:rPr>
              <a:t>по</a:t>
            </a:r>
            <a:r>
              <a:rPr lang="ru-RU" dirty="0">
                <a:solidFill>
                  <a:srgbClr val="333333"/>
                </a:solidFill>
                <a:latin typeface="RobotoLight"/>
              </a:rPr>
              <a:t> </a:t>
            </a:r>
            <a:r>
              <a:rPr lang="en-US" dirty="0">
                <a:solidFill>
                  <a:srgbClr val="333333"/>
                </a:solidFill>
                <a:latin typeface="RobotoLight"/>
              </a:rPr>
              <a:t>                                      </a:t>
            </a:r>
            <a:r>
              <a:rPr lang="ru-RU" dirty="0">
                <a:solidFill>
                  <a:srgbClr val="333333"/>
                </a:solidFill>
                <a:latin typeface="RobotoLight"/>
              </a:rPr>
              <a:t>15</a:t>
            </a:r>
            <a:r>
              <a:rPr lang="en-US" dirty="0">
                <a:solidFill>
                  <a:srgbClr val="333333"/>
                </a:solidFill>
                <a:latin typeface="RobotoLight"/>
              </a:rPr>
              <a:t>  </a:t>
            </a:r>
            <a:r>
              <a:rPr lang="ru-RU" dirty="0">
                <a:solidFill>
                  <a:srgbClr val="333333"/>
                </a:solidFill>
                <a:latin typeface="RobotoLight"/>
              </a:rPr>
              <a:t>специальностям</a:t>
            </a:r>
          </a:p>
          <a:p>
            <a:pPr marL="0" indent="442913" algn="just">
              <a:buNone/>
            </a:pPr>
            <a:endParaRPr lang="ru-RU" dirty="0">
              <a:solidFill>
                <a:srgbClr val="333333"/>
              </a:solidFill>
              <a:latin typeface="RobotoLight"/>
            </a:endParaRPr>
          </a:p>
          <a:p>
            <a:pPr marL="0" indent="442913" algn="just">
              <a:buNone/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RobotoLight"/>
              </a:rPr>
              <a:t>Девиз института – </a:t>
            </a:r>
          </a:p>
          <a:p>
            <a:pPr marL="0" indent="442913" algn="just">
              <a:buNone/>
            </a:pPr>
            <a:r>
              <a:rPr lang="ru-RU" b="1" dirty="0">
                <a:solidFill>
                  <a:srgbClr val="333333"/>
                </a:solidFill>
                <a:latin typeface="RobotoLight"/>
              </a:rPr>
              <a:t>Один диплом хорошо, а два – лучше!!!</a:t>
            </a:r>
            <a:endParaRPr lang="ru-RU" dirty="0"/>
          </a:p>
        </p:txBody>
      </p:sp>
      <p:pic>
        <p:nvPicPr>
          <p:cNvPr id="3074" name="Picture 2" descr="https://vsu.by/images/personalies/departments/IPK/2020/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/>
          <a:stretch/>
        </p:blipFill>
        <p:spPr bwMode="auto">
          <a:xfrm>
            <a:off x="189447" y="1564577"/>
            <a:ext cx="4736514" cy="51802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21949" y="1281164"/>
            <a:ext cx="11704578" cy="0"/>
          </a:xfrm>
          <a:prstGeom prst="line">
            <a:avLst/>
          </a:prstGeom>
          <a:ln w="127000" cmpd="thickThin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830526" y="5267459"/>
            <a:ext cx="60960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dirty="0">
                <a:latin typeface="RobotoLight"/>
              </a:rPr>
              <a:t>Телефоны: </a:t>
            </a:r>
            <a:r>
              <a:rPr lang="ru-RU" b="1" dirty="0">
                <a:latin typeface="RobotoLight"/>
              </a:rPr>
              <a:t>+375 (212) 37-58-45</a:t>
            </a:r>
          </a:p>
          <a:p>
            <a:pPr algn="ctr"/>
            <a:r>
              <a:rPr lang="ru-RU" b="1" dirty="0">
                <a:latin typeface="RobotoLight"/>
              </a:rPr>
              <a:t>	     +375 (33) 317-95-00</a:t>
            </a:r>
          </a:p>
          <a:p>
            <a:pPr algn="ctr"/>
            <a:r>
              <a:rPr lang="ru-RU" dirty="0">
                <a:latin typeface="RobotoLight"/>
              </a:rPr>
              <a:t>Телефоны приемной комиссии и подготовительного отделения: </a:t>
            </a:r>
            <a:r>
              <a:rPr lang="ru-RU" b="1" dirty="0">
                <a:latin typeface="RobotoLight"/>
              </a:rPr>
              <a:t>+375(212) 37-82-81</a:t>
            </a:r>
          </a:p>
          <a:p>
            <a:pPr algn="ctr"/>
            <a:r>
              <a:rPr lang="ru-RU" b="1" dirty="0">
                <a:latin typeface="RobotoLight"/>
              </a:rPr>
              <a:t>	     +375(33)317-52-68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56F3FD-F79A-40ED-97AF-4BE488758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0"/>
            <a:ext cx="1460413" cy="139772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F9B522-3B39-4591-B635-C8BA49F2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71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2057" y="101601"/>
            <a:ext cx="10430863" cy="1325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Обучение парней на военной кафедре с присвоением офицерского звания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08342" y="1419340"/>
            <a:ext cx="11704578" cy="0"/>
          </a:xfrm>
          <a:prstGeom prst="line">
            <a:avLst/>
          </a:prstGeom>
          <a:ln w="127000" cmpd="thickThin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:\Users\user\Desktop\Фотки\image-0-02-0a-896d922626ef592062d718290108fce4b23d192cc089b8376be1d7348584958b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2390" r="6856" b="8937"/>
          <a:stretch/>
        </p:blipFill>
        <p:spPr bwMode="auto">
          <a:xfrm>
            <a:off x="6025163" y="1822211"/>
            <a:ext cx="5892800" cy="438407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ки\image-0-02-0a-27ce5bfa99a74ed5d39d581fb36747948d001b4b98c86c20921f36184cee6a86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10501" r="20591" b="15398"/>
          <a:stretch/>
        </p:blipFill>
        <p:spPr bwMode="auto">
          <a:xfrm>
            <a:off x="308342" y="1822211"/>
            <a:ext cx="5350063" cy="438407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3C1CD8-14FF-437D-9BC4-C810AB437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8" y="170080"/>
            <a:ext cx="1049352" cy="1004306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85E8E1-B36D-4AE2-96D5-F2CA918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701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AFA0F-13C1-486A-8F15-0E05D7E6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68057"/>
          </a:xfrm>
        </p:spPr>
        <p:txBody>
          <a:bodyPr/>
          <a:lstStyle/>
          <a:p>
            <a:pPr algn="ctr"/>
            <a:r>
              <a:rPr lang="ru-RU" b="1" dirty="0"/>
              <a:t>Специальности набор 2026 года</a:t>
            </a:r>
            <a:endParaRPr lang="ru-BY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3222B3-F4E8-487E-9B4A-0FB8C60C7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998290"/>
            <a:ext cx="6172200" cy="132036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</a:rPr>
              <a:t>«Природоведческое образование 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</a:rPr>
              <a:t>(с указанием предметных областей)»</a:t>
            </a:r>
          </a:p>
          <a:p>
            <a:pPr algn="ctr"/>
            <a:r>
              <a:rPr lang="ru-RU" sz="4000" dirty="0">
                <a:solidFill>
                  <a:srgbClr val="7030A0"/>
                </a:solidFill>
              </a:rPr>
              <a:t>Квалификация: преподаватель</a:t>
            </a:r>
            <a:endParaRPr lang="ru-BY" sz="4000" dirty="0">
              <a:solidFill>
                <a:srgbClr val="7030A0"/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A79ABE8-2B34-4BF7-8915-467C6BAB3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42907"/>
            <a:ext cx="5941503" cy="61239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Прежнее название – «Биология и химия»</a:t>
            </a:r>
            <a:endParaRPr lang="ru-BY" dirty="0">
              <a:solidFill>
                <a:srgbClr val="7030A0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89EB29-819A-4D76-8E0F-D1020D1DE4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Трудоустройство:</a:t>
            </a:r>
          </a:p>
          <a:p>
            <a:pPr>
              <a:buFontTx/>
              <a:buChar char="-"/>
            </a:pPr>
            <a:r>
              <a:rPr lang="ru-RU" dirty="0"/>
              <a:t>учреждения общего, среднего и высшего образования;</a:t>
            </a:r>
          </a:p>
          <a:p>
            <a:pPr>
              <a:buFontTx/>
              <a:buChar char="-"/>
            </a:pPr>
            <a:r>
              <a:rPr lang="ru-RU" dirty="0"/>
              <a:t>лаборатории химико-биологического профиля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BY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87F8481-88F6-46EB-BE0F-5AB60D75DD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0" y="2554513"/>
            <a:ext cx="5653291" cy="380183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579EE1-B034-475A-929E-B5BB70E3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388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AFA0F-13C1-486A-8F15-0E05D7E6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68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Специальности набора 2026 года</a:t>
            </a:r>
            <a:endParaRPr lang="ru-BY" b="1" dirty="0">
              <a:latin typeface="Arial Black" panose="020B0A040201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3222B3-F4E8-487E-9B4A-0FB8C60C7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284" y="1006679"/>
            <a:ext cx="5603292" cy="105701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</a:rPr>
              <a:t>«Экология» 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Квалификация: Эколог. Преподаватель</a:t>
            </a:r>
            <a:endParaRPr lang="ru-BY" sz="4000" dirty="0">
              <a:solidFill>
                <a:srgbClr val="7030A0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89EB29-819A-4D76-8E0F-D1020D1DE4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Трудоустройство:</a:t>
            </a:r>
          </a:p>
          <a:p>
            <a:pPr>
              <a:buFontTx/>
              <a:buChar char="-"/>
            </a:pPr>
            <a:r>
              <a:rPr lang="ru-RU" dirty="0"/>
              <a:t>организации природоохранного профиля;</a:t>
            </a:r>
          </a:p>
          <a:p>
            <a:pPr>
              <a:buFontTx/>
              <a:buChar char="-"/>
            </a:pPr>
            <a:r>
              <a:rPr lang="ru-RU" dirty="0"/>
              <a:t>лаборатории предприятий;</a:t>
            </a:r>
          </a:p>
          <a:p>
            <a:pPr>
              <a:buFontTx/>
              <a:buChar char="-"/>
            </a:pPr>
            <a:r>
              <a:rPr lang="ru-RU" dirty="0"/>
              <a:t>учреждения образования</a:t>
            </a:r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BB9F12-9A9F-4D9C-8E76-63EF29F3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24</a:t>
            </a:fld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8F72E3D-08EB-4ABF-9170-2C0F0A634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3064" y="2230379"/>
            <a:ext cx="4647501" cy="722546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Профилизация</a:t>
            </a:r>
            <a:r>
              <a:rPr lang="ru-RU" dirty="0"/>
              <a:t>: экологический менеджмент и мониторинг</a:t>
            </a:r>
            <a:endParaRPr lang="ru-BY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792854-9CB8-4811-823A-64047057DC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84" y="3020037"/>
            <a:ext cx="2515231" cy="33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1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AFA0F-13C1-486A-8F15-0E05D7E60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68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Специальности набора 2026 года</a:t>
            </a:r>
            <a:endParaRPr lang="ru-BY" b="1" dirty="0">
              <a:latin typeface="Arial Black" panose="020B0A040201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3222B3-F4E8-487E-9B4A-0FB8C60C7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284" y="1006679"/>
            <a:ext cx="5603292" cy="105701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7030A0"/>
                </a:solidFill>
              </a:rPr>
              <a:t>«МИКРОБИОЛОГИЯ» 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Квалификация: Микробиолог</a:t>
            </a:r>
            <a:endParaRPr lang="ru-BY" sz="4000" dirty="0">
              <a:solidFill>
                <a:srgbClr val="7030A0"/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89EB29-819A-4D76-8E0F-D1020D1DE4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Трудоустройство:</a:t>
            </a:r>
          </a:p>
          <a:p>
            <a:pPr>
              <a:buFontTx/>
              <a:buChar char="-"/>
            </a:pPr>
            <a:r>
              <a:rPr lang="ru-RU" dirty="0"/>
              <a:t>организации биотехнологического профиля;</a:t>
            </a:r>
          </a:p>
          <a:p>
            <a:pPr>
              <a:buFontTx/>
              <a:buChar char="-"/>
            </a:pPr>
            <a:r>
              <a:rPr lang="ru-RU" dirty="0"/>
              <a:t>лаборатории предприятий;</a:t>
            </a:r>
          </a:p>
          <a:p>
            <a:pPr>
              <a:buFontTx/>
              <a:buChar char="-"/>
            </a:pPr>
            <a:r>
              <a:rPr lang="ru-RU" dirty="0"/>
              <a:t>фармацевтические предприятия;</a:t>
            </a:r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BB9F12-9A9F-4D9C-8E76-63EF29F38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25</a:t>
            </a:fld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8F72E3D-08EB-4ABF-9170-2C0F0A634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3064" y="2230379"/>
            <a:ext cx="4706224" cy="1057012"/>
          </a:xfrm>
        </p:spPr>
        <p:txBody>
          <a:bodyPr>
            <a:normAutofit/>
          </a:bodyPr>
          <a:lstStyle/>
          <a:p>
            <a:r>
              <a:rPr lang="ru-RU" dirty="0" err="1"/>
              <a:t>Профилизация</a:t>
            </a:r>
            <a:r>
              <a:rPr lang="ru-RU" dirty="0"/>
              <a:t>: прикладная микробиология</a:t>
            </a:r>
            <a:endParaRPr lang="ru-BY" dirty="0"/>
          </a:p>
        </p:txBody>
      </p:sp>
      <p:pic>
        <p:nvPicPr>
          <p:cNvPr id="12" name="Объект 8">
            <a:extLst>
              <a:ext uri="{FF2B5EF4-FFF2-40B4-BE49-F238E27FC236}">
                <a16:creationId xmlns:a16="http://schemas.microsoft.com/office/drawing/2014/main" id="{432BBBF7-5BB7-4F47-A95E-795D68880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" y="3775980"/>
            <a:ext cx="5157787" cy="2413683"/>
          </a:xfrm>
        </p:spPr>
      </p:pic>
    </p:spTree>
    <p:extLst>
      <p:ext uri="{BB962C8B-B14F-4D97-AF65-F5344CB8AC3E}">
        <p14:creationId xmlns:p14="http://schemas.microsoft.com/office/powerpoint/2010/main" val="614474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A9A8A-68AF-40CB-884E-E5C4049A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365125"/>
            <a:ext cx="1108694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Для абитуриентов в 2025-2026 учебном году</a:t>
            </a:r>
            <a:endParaRPr lang="ru-BY" b="1" dirty="0">
              <a:solidFill>
                <a:srgbClr val="7030A0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7F6501-4E93-43C7-B4AA-1FB875BDA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392" y="1690688"/>
            <a:ext cx="5838184" cy="50307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arenR"/>
            </a:pPr>
            <a:r>
              <a:rPr lang="ru-RU" b="1" dirty="0">
                <a:solidFill>
                  <a:srgbClr val="002060"/>
                </a:solidFill>
              </a:rPr>
              <a:t>Поступление без экзаменов для победителей университетской олимпиады.</a:t>
            </a:r>
          </a:p>
          <a:p>
            <a:pPr marL="514350" indent="-514350">
              <a:buAutoNum type="arabicParenR"/>
            </a:pPr>
            <a:r>
              <a:rPr lang="ru-RU" b="1" dirty="0"/>
              <a:t>Поступление без экзаменов по результатам собеседования для выпускников педагогических и инженерных классов.</a:t>
            </a:r>
          </a:p>
          <a:p>
            <a:pPr marL="514350" indent="-514350">
              <a:buFont typeface="Arial" panose="020B0604020202020204" pitchFamily="34" charset="0"/>
              <a:buAutoNum type="arabicParenR"/>
            </a:pPr>
            <a:r>
              <a:rPr lang="ru-RU" b="1" dirty="0">
                <a:solidFill>
                  <a:srgbClr val="002060"/>
                </a:solidFill>
              </a:rPr>
              <a:t>Поступление без экзаменов для выпускников с золотой медалью или красным дипломом колледжа.</a:t>
            </a:r>
            <a:endParaRPr lang="ru-BY" b="1" dirty="0">
              <a:solidFill>
                <a:srgbClr val="002060"/>
              </a:solidFill>
            </a:endParaRPr>
          </a:p>
          <a:p>
            <a:pPr marL="514350" indent="-514350">
              <a:buAutoNum type="arabicParenR"/>
            </a:pPr>
            <a:r>
              <a:rPr lang="ru-RU" b="1" dirty="0"/>
              <a:t>Поступление по устному экзамену по биологии для абитуриентов с целевой подготовкой.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D996BC-B71D-4449-B628-D84530F357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761688"/>
            <a:ext cx="5183188" cy="49597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1) Профориентационные экскурсии и квесты на факультете по предварительной записи в деканате.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2) Профессорские лекции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(анонс в факультетском инстаграме).</a:t>
            </a:r>
          </a:p>
          <a:p>
            <a:pPr marL="0" indent="0">
              <a:buNone/>
            </a:pPr>
            <a:r>
              <a:rPr lang="ru-RU" b="1" dirty="0"/>
              <a:t>3) Разбор заданий централизованного тестирования</a:t>
            </a:r>
          </a:p>
          <a:p>
            <a:pPr marL="0" indent="0">
              <a:buNone/>
            </a:pPr>
            <a:r>
              <a:rPr lang="ru-RU" b="1" dirty="0"/>
              <a:t>(анонс в факультетском инстаграме).</a:t>
            </a:r>
            <a:endParaRPr lang="ru-BY" b="1" dirty="0"/>
          </a:p>
          <a:p>
            <a:pPr marL="0" indent="0">
              <a:buNone/>
            </a:pPr>
            <a:endParaRPr lang="ru-BY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891F6-6A04-4814-8CB8-2D2042127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68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7" y="2064385"/>
            <a:ext cx="4237087" cy="4608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113157"/>
            <a:ext cx="4605941" cy="45602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068" y="856357"/>
            <a:ext cx="11603864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учреждений высшего и среднего образования году выпускники </a:t>
            </a:r>
            <a:r>
              <a:rPr lang="ru-RU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ФХБиГН</a:t>
            </a:r>
            <a:r>
              <a:rPr lang="ru-R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последних лет приступили к работе на: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«Рубикон»,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ИООО «Горецкий пищевой комбинат»,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РУП «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Белмедпрепараты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 «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Витебскторф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 «Витебский областной клинический онкологический диспансер»,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Полоцкстекловолокно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«Молоко»,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«Торнадо Трейд»,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ЧУП «Экологическая логистика», 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Белфуд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Продакшн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2400" b="1" spc="-3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РУП «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Белорусская атомная электростанция»,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ЧУП «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Полимерконструкция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Белвитунифарм</a:t>
            </a:r>
            <a:r>
              <a:rPr lang="ru-RU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08835" y="232055"/>
            <a:ext cx="6652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Наши выпускники работают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E1E9DC-2A95-4055-9012-BF3C3FD71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618" y="5090947"/>
            <a:ext cx="1460413" cy="139772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DFA63F-94B7-43CA-BE9C-2E9E65AF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739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7D3BB-7221-4D0D-AAE4-576B470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Если хочешь попасть в группу </a:t>
            </a:r>
            <a:r>
              <a:rPr lang="ru-RU" b="1" dirty="0" err="1"/>
              <a:t>абитурентов</a:t>
            </a:r>
            <a:r>
              <a:rPr lang="ru-RU" b="1" dirty="0"/>
              <a:t> факультета в ТГ, где размещается вся актуальная информация,  сканируй </a:t>
            </a:r>
            <a:r>
              <a:rPr lang="en-US" b="1" dirty="0"/>
              <a:t>QR-</a:t>
            </a:r>
            <a:r>
              <a:rPr lang="ru-RU" b="1" dirty="0"/>
              <a:t>код</a:t>
            </a:r>
            <a:endParaRPr lang="ru-BY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F7E666-66B1-40B3-B7D8-8FE9A5796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88778"/>
            <a:ext cx="10515600" cy="158818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Не забудь принять участие в университетской олимпиаде по Биологии, условия регистрации на сайте </a:t>
            </a:r>
            <a:r>
              <a:rPr lang="en-US" dirty="0"/>
              <a:t>vsu.by </a:t>
            </a:r>
          </a:p>
          <a:p>
            <a:pPr marL="0" indent="0" algn="ctr">
              <a:buNone/>
            </a:pPr>
            <a:r>
              <a:rPr lang="ru-RU" dirty="0"/>
              <a:t>Сроки регистрации на олимпиаду </a:t>
            </a:r>
            <a:r>
              <a:rPr lang="ru-RU" b="1" dirty="0"/>
              <a:t>с 09.11.2025</a:t>
            </a:r>
            <a:r>
              <a:rPr lang="ru-RU" dirty="0"/>
              <a:t> </a:t>
            </a:r>
            <a:r>
              <a:rPr lang="ru-RU" b="1" dirty="0"/>
              <a:t>до 15.12.2025</a:t>
            </a:r>
            <a:r>
              <a:rPr lang="ru-RU" dirty="0"/>
              <a:t> !!!</a:t>
            </a:r>
            <a:endParaRPr lang="ru-BY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DCDBC9-C97B-4C13-9B5B-384D2F9FA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28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E02DED-6608-437A-B786-53A5973EF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10" y="1951985"/>
            <a:ext cx="2643288" cy="26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27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62565-CA23-4AF8-9DEB-E201AD5D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научная деятельность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B54D93-3943-415D-BBB4-629750828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03" y="3816654"/>
            <a:ext cx="4463397" cy="2977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C3FB0C-5A10-44A7-9CA5-3A8FC7360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58" y="1236380"/>
            <a:ext cx="4463397" cy="21926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94A9D1-5512-489B-9FBA-E8ECDC4C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8" y="1252845"/>
            <a:ext cx="2889876" cy="192658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51C640-5EBF-41EE-8222-09D39377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9008CD-A8AC-45F5-A11A-291AB6C601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75" y="1082525"/>
            <a:ext cx="3476163" cy="2951852"/>
          </a:xfrm>
          <a:prstGeom prst="rect">
            <a:avLst/>
          </a:prstGeo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4234E06A-BB79-4D28-AC42-ECDA3D445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7" y="4224064"/>
            <a:ext cx="4287339" cy="241162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AEF50A-AAA0-4922-8119-5FC4F96B07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6997" y="4490106"/>
            <a:ext cx="2639235" cy="186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66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CFDA5-85D0-4C33-8221-A9D7A5FF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Финалисты конкурса 100 идей для Беларуси</a:t>
            </a:r>
            <a:endParaRPr lang="ru-BY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29FB2E5-DCF5-4344-96C0-2387155D4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95128"/>
            <a:ext cx="4900082" cy="331138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4D12ED-B8A1-4B18-BC6E-71EC8E09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4819E5-87BD-4038-A42B-D550089B9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03" y="1774198"/>
            <a:ext cx="3238152" cy="43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4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Прямоугольник 3"/>
          <p:cNvSpPr>
            <a:spLocks noChangeArrowheads="1"/>
          </p:cNvSpPr>
          <p:nvPr/>
        </p:nvSpPr>
        <p:spPr bwMode="auto">
          <a:xfrm>
            <a:off x="2016948" y="136525"/>
            <a:ext cx="78065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cap="al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Инновационные разработки  </a:t>
            </a:r>
          </a:p>
          <a:p>
            <a:pPr algn="ctr">
              <a:defRPr/>
            </a:pPr>
            <a:r>
              <a:rPr lang="ru-RU" sz="2000" b="1" cap="all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Факультета</a:t>
            </a:r>
            <a:endParaRPr lang="ru-RU" sz="2800" b="1" cap="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CD5FFF0-59AA-48EB-B8AE-33B06815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F2174-A229-4876-92F7-9BFF00C43300}" type="slidenum">
              <a:rPr lang="en-US" smtClean="0">
                <a:solidFill>
                  <a:srgbClr val="23387D"/>
                </a:solidFill>
              </a:rPr>
              <a:pPr>
                <a:defRPr/>
              </a:pPr>
              <a:t>5</a:t>
            </a:fld>
            <a:endParaRPr lang="en-US">
              <a:solidFill>
                <a:srgbClr val="23387D"/>
              </a:solidFill>
            </a:endParaRPr>
          </a:p>
        </p:txBody>
      </p:sp>
      <p:pic>
        <p:nvPicPr>
          <p:cNvPr id="10" name="Объект 5">
            <a:extLst>
              <a:ext uri="{FF2B5EF4-FFF2-40B4-BE49-F238E27FC236}">
                <a16:creationId xmlns:a16="http://schemas.microsoft.com/office/drawing/2014/main" id="{2367EE35-92AD-4CA8-8E18-FD676B4A51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87" y="402896"/>
            <a:ext cx="2298746" cy="3249921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57B9FD00-47A9-48D6-8906-190F58BDB7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71" y="402896"/>
            <a:ext cx="2150535" cy="30261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8C702D-260C-4F9F-8B5A-790CF4E55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11" y="1786587"/>
            <a:ext cx="2443127" cy="3447501"/>
          </a:xfrm>
          <a:prstGeom prst="rect">
            <a:avLst/>
          </a:prstGeom>
        </p:spPr>
      </p:pic>
      <p:pic>
        <p:nvPicPr>
          <p:cNvPr id="14" name="Объект 4">
            <a:extLst>
              <a:ext uri="{FF2B5EF4-FFF2-40B4-BE49-F238E27FC236}">
                <a16:creationId xmlns:a16="http://schemas.microsoft.com/office/drawing/2014/main" id="{6FE8533E-9D37-475A-B9F1-496A03D506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73" y="3692554"/>
            <a:ext cx="2235660" cy="30830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ED2C1F-3D6A-4388-BFC6-05B1FF032F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73" y="3524992"/>
            <a:ext cx="2073129" cy="29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2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62565-CA23-4AF8-9DEB-E201AD5D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12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творчество</a:t>
            </a:r>
            <a:endParaRPr lang="ru-BY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C148A46-8329-4D3C-BC8D-12C319FE9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895" y="956346"/>
            <a:ext cx="3789750" cy="25283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2210FD-77A6-4817-8BF8-05C9F9F95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95" y="3966374"/>
            <a:ext cx="3789750" cy="2700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D1C61A-761C-402C-9166-B50E13104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54" y="956346"/>
            <a:ext cx="3789750" cy="25289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1AD232-411D-4395-8C72-CFF61B6F5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09" y="3966374"/>
            <a:ext cx="3708981" cy="27008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BB3317-B308-478C-8024-685B04738C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154" y="3966373"/>
            <a:ext cx="3859950" cy="257229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436EC74-C473-4112-AF5E-C4EE3EC3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571ED9-CAE0-48F7-A7F3-C64D7E64BD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09" y="956346"/>
            <a:ext cx="3708981" cy="25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48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1C2E-3C53-4A7E-BE09-A36E4CC4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4" y="130630"/>
            <a:ext cx="2319704" cy="94547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КВН</a:t>
            </a:r>
            <a:endParaRPr lang="ru-BY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8478DD8-2812-4CF7-9766-521852283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1" y="1076099"/>
            <a:ext cx="4531345" cy="30223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AD71FE-62DE-42A0-A688-5E6B61C9E0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96" y="3704998"/>
            <a:ext cx="3962751" cy="30223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881A90-FDE7-4E67-8A48-15CBAE204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57" y="3137891"/>
            <a:ext cx="5384221" cy="35894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F919C-F87C-46A8-B861-D4677D2F2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21" y="424543"/>
            <a:ext cx="3847335" cy="2567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CE17C0-D977-4120-ACE4-3460E4E34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54" y="275999"/>
            <a:ext cx="4073917" cy="271594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562E32F-54E9-4E5B-808B-CF69D0FF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756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62565-CA23-4AF8-9DEB-E201AD5D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80"/>
            <a:ext cx="10515600" cy="729842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спорт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72D705-6292-44A8-B340-A393038C7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0" y="822122"/>
            <a:ext cx="3870527" cy="3598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2C9262-259A-4A05-85A2-A74EB55984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30" y="822122"/>
            <a:ext cx="3693114" cy="2374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A0870B-3708-4D6B-9AE2-DE310CC5A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159" y="3706585"/>
            <a:ext cx="3870527" cy="29216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AC1D9A-07D3-4C82-BCEE-915B099A9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896" y="3706585"/>
            <a:ext cx="3916997" cy="261260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341509-A413-4689-8B4E-FE989DDA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8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A4546D-F066-40E7-B54F-6FE8899BD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71" y="822122"/>
            <a:ext cx="3581202" cy="23886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FE43FE-5A44-4D97-9637-3D04A27954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826" y="3589903"/>
            <a:ext cx="4528162" cy="302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56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62565-CA23-4AF8-9DEB-E201AD5D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11919857" cy="9411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жизнь: практико-ориентированный подход</a:t>
            </a:r>
            <a:endParaRPr lang="ru-BY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178E89-0AC9-4A84-9DDC-11E8B1BB2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1" b="19249"/>
          <a:stretch/>
        </p:blipFill>
        <p:spPr>
          <a:xfrm>
            <a:off x="182715" y="1306286"/>
            <a:ext cx="3434218" cy="26497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2FD1F7-0145-433F-9308-D187EE8C0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49" y="1425253"/>
            <a:ext cx="3008942" cy="22567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1817AA-63C6-4A3B-B18D-B81698BCCE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5" y="4199196"/>
            <a:ext cx="2970635" cy="200517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49DC3E8-4812-4269-AFC7-B02B2358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29880-D6AA-460C-A2F6-EF99C0162DA5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0B1475-A496-439D-A53C-E18753094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745" y="4778036"/>
            <a:ext cx="3008942" cy="20051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BF9067-C7D3-4968-AAB9-7DDB10D98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5130" y="4604654"/>
            <a:ext cx="2982286" cy="13748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46D1CC-877F-4E9E-8D0E-600847AE22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13" y="1250455"/>
            <a:ext cx="5052505" cy="23292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FBB165-D4AF-46B4-BD40-B4C2004943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60" y="4199196"/>
            <a:ext cx="4449258" cy="20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777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817</Words>
  <Application>Microsoft Office PowerPoint</Application>
  <PresentationFormat>Широкоэкранный</PresentationFormat>
  <Paragraphs>159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Georgia</vt:lpstr>
      <vt:lpstr>RobotoLight</vt:lpstr>
      <vt:lpstr>Times New Roman</vt:lpstr>
      <vt:lpstr>Тема Office</vt:lpstr>
      <vt:lpstr>Факультет химико-биологических и географических наук ВГУ имени П.М. Машерова</vt:lpstr>
      <vt:lpstr>Студенческая жизнь: учебная деятельность в обновленных аудиториях</vt:lpstr>
      <vt:lpstr>Студенческая жизнь: научная деятельность</vt:lpstr>
      <vt:lpstr>Финалисты конкурса 100 идей для Беларуси</vt:lpstr>
      <vt:lpstr>Презентация PowerPoint</vt:lpstr>
      <vt:lpstr>Студенческая жизнь: творчество</vt:lpstr>
      <vt:lpstr>КВН</vt:lpstr>
      <vt:lpstr>Студенческая жизнь: спорт</vt:lpstr>
      <vt:lpstr>Студенческая жизнь: практико-ориентированный подход</vt:lpstr>
      <vt:lpstr>Традиционные экскурсии студентов факультета по предприятиям Республики Беларусь</vt:lpstr>
      <vt:lpstr>Студенческая жизнь: волонтерство и студенческие отряды</vt:lpstr>
      <vt:lpstr>Студенческая жизнь: патриотическое воспитание</vt:lpstr>
      <vt:lpstr>Традиции: праздник урожая и ботанические пятницы</vt:lpstr>
      <vt:lpstr>Традиции: Менделеевская среда</vt:lpstr>
      <vt:lpstr>Лаборатория IT и методов обучения химии </vt:lpstr>
      <vt:lpstr> Современные научно-исследовательские лаборатории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Возможность параллельного получения  второго высшего образования</vt:lpstr>
      <vt:lpstr>Обучение парней на военной кафедре с присвоением офицерского звания</vt:lpstr>
      <vt:lpstr>Специальности набор 2026 года</vt:lpstr>
      <vt:lpstr>Специальности набора 2026 года</vt:lpstr>
      <vt:lpstr>Специальности набора 2026 года</vt:lpstr>
      <vt:lpstr>Для абитуриентов в 2025-2026 учебном году</vt:lpstr>
      <vt:lpstr>Презентация PowerPoint</vt:lpstr>
      <vt:lpstr>Если хочешь попасть в группу абитурентов факультета в ТГ, где размещается вся актуальная информация,  сканируй QR-код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Биологический факультет  ВГУ имени П.М. Машерова</dc:title>
  <dc:creator>Alex</dc:creator>
  <cp:lastModifiedBy>Морозова Диана Юрьевна</cp:lastModifiedBy>
  <cp:revision>213</cp:revision>
  <dcterms:created xsi:type="dcterms:W3CDTF">2020-05-11T20:41:01Z</dcterms:created>
  <dcterms:modified xsi:type="dcterms:W3CDTF">2025-11-06T10:07:35Z</dcterms:modified>
</cp:coreProperties>
</file>