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handoutMasterIdLst>
    <p:handoutMasterId r:id="rId14"/>
  </p:handoutMasterIdLst>
  <p:sldIdLst>
    <p:sldId id="563" r:id="rId2"/>
    <p:sldId id="554" r:id="rId3"/>
    <p:sldId id="556" r:id="rId4"/>
    <p:sldId id="562" r:id="rId5"/>
    <p:sldId id="572" r:id="rId6"/>
    <p:sldId id="575" r:id="rId7"/>
    <p:sldId id="573" r:id="rId8"/>
    <p:sldId id="574" r:id="rId9"/>
    <p:sldId id="571" r:id="rId10"/>
    <p:sldId id="569" r:id="rId11"/>
    <p:sldId id="568" r:id="rId1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>
        <p:scale>
          <a:sx n="50" d="100"/>
          <a:sy n="50" d="100"/>
        </p:scale>
        <p:origin x="-168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6B370-E0EA-45B0-B8C8-965C34590F5A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EF060-AE32-49AC-877A-02835D9737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87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F62DD-D3D0-419E-A9E4-9F7B33F78F5E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C57C4-A77E-4E01-BB6E-872B8525878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1551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C57C4-A77E-4E01-BB6E-872B85258786}" type="slidenum">
              <a:rPr lang="x-none" smtClean="0"/>
              <a:pPr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5118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C57C4-A77E-4E01-BB6E-872B85258786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0491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C57C4-A77E-4E01-BB6E-872B85258786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427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2012 года в университете функционирует собственное интернет-телевидение «Телевидение Витебского университета». Все материалы опубликовываются на </a:t>
            </a:r>
            <a:r>
              <a:rPr lang="en-US" dirty="0"/>
              <a:t>YouTube</a:t>
            </a:r>
            <a:r>
              <a:rPr lang="ru-RU" dirty="0"/>
              <a:t>-канале. </a:t>
            </a:r>
            <a:endParaRPr lang="x-none" dirty="0"/>
          </a:p>
          <a:p>
            <a:r>
              <a:rPr lang="ru-RU" dirty="0"/>
              <a:t>В ВГУ имени П.М. Машерова издается газета «Мы </a:t>
            </a:r>
            <a:r>
              <a:rPr lang="be-BY" dirty="0"/>
              <a:t>і</a:t>
            </a:r>
            <a:r>
              <a:rPr lang="ru-RU" dirty="0"/>
              <a:t> час», которая зарегистрирована в Министерстве информации с 2003 года и распространяется по подписке. С июля 2019 года газета стала полноцветной, изменился формат с А3 на А4. До июля 2019 года газета выходила 2 раза в месяц – 4 страницы формата А3 с двухцветной печатью, с июля 2019 года газета выходит 1 раз в месяц – 16 страниц формата А4 с полноцветной печатью. </a:t>
            </a:r>
            <a:endParaRPr lang="x-none" b="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CBB80-42A8-4D24-8E62-A132857D3EDB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12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C57C4-A77E-4E01-BB6E-872B85258786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501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C57C4-A77E-4E01-BB6E-872B85258786}" type="slidenum">
              <a:rPr lang="x-none" smtClean="0"/>
              <a:pPr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7155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7CE511-52CF-4D58-A86A-349D16C54737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С 2012 года в университете функционирует собственное интернет-телевидение «Телевидение Витебского университета». Все материалы опубликовываются на </a:t>
            </a:r>
            <a:r>
              <a:rPr lang="en-US" dirty="0"/>
              <a:t>YouTube</a:t>
            </a:r>
            <a:r>
              <a:rPr lang="ru-RU" dirty="0"/>
              <a:t>-канале. </a:t>
            </a:r>
            <a:endParaRPr lang="x-none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 ВГУ имени П.М. Машерова издается газета «Мы </a:t>
            </a:r>
            <a:r>
              <a:rPr lang="be-BY" dirty="0"/>
              <a:t>і</a:t>
            </a:r>
            <a:r>
              <a:rPr lang="ru-RU" dirty="0"/>
              <a:t> час», которая зарегистрирована в Министерстве информации с 2003 года и распространяется по подписке. С июля 2019 года газета стала полноцветной, изменился формат с А3 на А4. До июля 2019 года газета выходила 2 раза в месяц – 4 страницы формата А3 с двухцветной печатью, с июля 2019 года газета выходит 1 раз в месяц – 16 страниц формата А4 с полноцветной печатью. </a:t>
            </a:r>
            <a:endParaRPr lang="x-non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B4CDF-3430-4519-9C45-3D260C8E210C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32F91-40B7-43A6-ABC7-3EC3B2A9DCB6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A79D3A-7074-42DC-A6BA-37926AD22DED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C57C4-A77E-4E01-BB6E-872B85258786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5660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8639-CF09-4CBC-8700-B0D53456AD7D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F58B-3370-462F-97D9-4702EB2C50E9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8639-CF09-4CBC-8700-B0D53456AD7D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F58B-3370-462F-97D9-4702EB2C50E9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8639-CF09-4CBC-8700-B0D53456AD7D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F58B-3370-462F-97D9-4702EB2C50E9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8639-CF09-4CBC-8700-B0D53456AD7D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F58B-3370-462F-97D9-4702EB2C50E9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8639-CF09-4CBC-8700-B0D53456AD7D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F58B-3370-462F-97D9-4702EB2C50E9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8639-CF09-4CBC-8700-B0D53456AD7D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F58B-3370-462F-97D9-4702EB2C50E9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8639-CF09-4CBC-8700-B0D53456AD7D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F58B-3370-462F-97D9-4702EB2C50E9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8639-CF09-4CBC-8700-B0D53456AD7D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F58B-3370-462F-97D9-4702EB2C50E9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8639-CF09-4CBC-8700-B0D53456AD7D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F58B-3370-462F-97D9-4702EB2C50E9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8639-CF09-4CBC-8700-B0D53456AD7D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F58B-3370-462F-97D9-4702EB2C50E9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8639-CF09-4CBC-8700-B0D53456AD7D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DF58B-3370-462F-97D9-4702EB2C50E9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A08639-CF09-4CBC-8700-B0D53456AD7D}" type="datetimeFigureOut">
              <a:rPr lang="x-none" smtClean="0"/>
              <a:pPr/>
              <a:t>19.05.2021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5DF58B-3370-462F-97D9-4702EB2C50E9}" type="slidenum">
              <a:rPr lang="x-none" smtClean="0"/>
              <a:pPr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rshanskiyeya\Desktop\Aj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2890" y="2730682"/>
            <a:ext cx="761545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4B80B4"/>
                </a:solidFill>
              </a:rPr>
              <a:t>Опыт </a:t>
            </a:r>
            <a:r>
              <a:rPr lang="ru-RU" sz="4800" b="1" dirty="0">
                <a:solidFill>
                  <a:srgbClr val="4B80B4"/>
                </a:solidFill>
              </a:rPr>
              <a:t>школы лидеров «Машеровцы»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86302" y="4503920"/>
            <a:ext cx="47053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Выступает: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председатель студенческого совета университета, член школы лидеров «Машеровцы», студентка 2 курса юридического факультета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Новик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Мария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Олеговна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школы лидеров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Машеровцы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студент 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курса юридического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факультета</a:t>
            </a:r>
          </a:p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Меретдурдыев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Мекан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b="1" dirty="0" smtClean="0"/>
          </a:p>
          <a:p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473959" y="1400316"/>
            <a:ext cx="7246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«Университетское образование: феномен лидера в различных сферах жизнедеятельности общества»</a:t>
            </a:r>
            <a:endParaRPr lang="ru-RU" sz="22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859809" y="354841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26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мая  2021 г.</a:t>
            </a:r>
            <a:endParaRPr lang="ru-RU" b="1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9" name="Picture 2" descr="логоти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0523" y="5413375"/>
            <a:ext cx="1444625" cy="1444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rshanskiyeya\Desktop\Aj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rshanskiyeya\Desktop\Aj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26235"/>
          <a:stretch/>
        </p:blipFill>
        <p:spPr bwMode="auto">
          <a:xfrm>
            <a:off x="1" y="1696889"/>
            <a:ext cx="7219950" cy="505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/>
          <a:srcRect l="13545" t="22528" r="41455" b="19403"/>
          <a:stretch>
            <a:fillRect/>
          </a:stretch>
        </p:blipFill>
        <p:spPr bwMode="auto">
          <a:xfrm>
            <a:off x="245656" y="1352826"/>
            <a:ext cx="3661590" cy="378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Picture 3" descr="D:\Лесная\ШЛМ\Конкурс фирменного стиля  школы лидеров Машеровцы\Работы по конкурсу\Логотип\1. Белая А.А. ФМиИТ\4 вариант\в цвете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1115" y="5581650"/>
            <a:ext cx="1332261" cy="133226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50373" y="5234136"/>
            <a:ext cx="8700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spc="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Единожды откликнувшись </a:t>
            </a:r>
            <a:r>
              <a:rPr lang="ru-RU" sz="2400" b="1" i="1" spc="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эхом </a:t>
            </a:r>
          </a:p>
          <a:p>
            <a:pPr algn="ctr"/>
            <a:r>
              <a:rPr lang="ru-RU" sz="2400" b="1" i="1" spc="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i="1" spc="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 «машеровской</a:t>
            </a:r>
            <a:r>
              <a:rPr lang="ru-RU" sz="2400" b="1" i="1" spc="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души </a:t>
            </a:r>
            <a:r>
              <a:rPr lang="ru-RU" sz="2400" b="1" i="1" spc="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endParaRPr lang="ru-RU" sz="2400" b="1" i="1" spc="3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навсегда останешься «Машеровцем</a:t>
            </a:r>
            <a:r>
              <a:rPr lang="ru-RU" sz="2400" b="1" i="1" spc="3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spc="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245" y="1352824"/>
            <a:ext cx="5056001" cy="3779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rshanskiyeya\Desktop\Aj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Лесная\ШЛМ\Конкурс фирменного стиля  школы лидеров Машеровцы\Работы по конкурсу\Логотип\1. Белая А.А. ФМиИТ\4 вариант\в цвете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4473" y="1255591"/>
            <a:ext cx="4367283" cy="436728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87606" y="5145198"/>
            <a:ext cx="7260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endParaRPr lang="ru-RU" sz="3200" b="1" spc="3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10" descr="Z:\КравченкоАА\Логотипы ВГУ\logo с новой надписью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00"/>
          <a:stretch>
            <a:fillRect/>
          </a:stretch>
        </p:blipFill>
        <p:spPr bwMode="auto">
          <a:xfrm>
            <a:off x="34927" y="50802"/>
            <a:ext cx="1273175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 bwMode="auto">
          <a:xfrm>
            <a:off x="1223965" y="1050925"/>
            <a:ext cx="7920037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1223963" y="1050925"/>
            <a:ext cx="7920037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8C7C2AB-7234-46DC-B525-459B8B85E0AB}"/>
              </a:ext>
            </a:extLst>
          </p:cNvPr>
          <p:cNvSpPr txBox="1"/>
          <p:nvPr/>
        </p:nvSpPr>
        <p:spPr>
          <a:xfrm>
            <a:off x="1481112" y="13049"/>
            <a:ext cx="7286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Franklin Gothic Demi" pitchFamily="34" charset="0"/>
              </a:rPr>
              <a:t>ШКОЛА  ЛИДЕРОВ </a:t>
            </a:r>
          </a:p>
          <a:p>
            <a:pPr algn="ctr"/>
            <a:r>
              <a:rPr lang="ru-RU" sz="3200" dirty="0">
                <a:latin typeface="Franklin Gothic Demi" pitchFamily="34" charset="0"/>
              </a:rPr>
              <a:t>«МАШЕРОВЦЫ»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09656" y="1367887"/>
            <a:ext cx="7667644" cy="400110"/>
          </a:xfrm>
          <a:prstGeom prst="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000" dirty="0">
                <a:latin typeface="Franklin Gothic Demi" pitchFamily="34" charset="0"/>
              </a:rPr>
              <a:t>Школа лидеров «Машеровцы» создана 24 января 2020 г.</a:t>
            </a:r>
          </a:p>
        </p:txBody>
      </p:sp>
      <p:sp>
        <p:nvSpPr>
          <p:cNvPr id="17" name="Стрелка вправо 16"/>
          <p:cNvSpPr/>
          <p:nvPr/>
        </p:nvSpPr>
        <p:spPr bwMode="auto">
          <a:xfrm>
            <a:off x="571476" y="1482245"/>
            <a:ext cx="571504" cy="28575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09656" y="1878604"/>
            <a:ext cx="7667644" cy="1323439"/>
          </a:xfrm>
          <a:prstGeom prst="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Целью</a:t>
            </a:r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Школы является содействие повышению гражданского сознания у студенческой молодежи, воспитанию у них патриотизма, выявление и поддержка инициативных, творческих и креативных </a:t>
            </a: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студентов.</a:t>
            </a:r>
            <a:endParaRPr lang="ru-RU" sz="2000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трелка вправо 23"/>
          <p:cNvSpPr/>
          <p:nvPr/>
        </p:nvSpPr>
        <p:spPr bwMode="auto">
          <a:xfrm>
            <a:off x="582542" y="2295515"/>
            <a:ext cx="571504" cy="28575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0" name="Picture 2" descr="логотип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5190" y="-76738"/>
            <a:ext cx="1444625" cy="1444625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209656" y="3294110"/>
            <a:ext cx="7667643" cy="677108"/>
          </a:xfrm>
          <a:prstGeom prst="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Franklin Gothic Demi" pitchFamily="34" charset="0"/>
              </a:rPr>
              <a:t>С января 2020 года «Машеровцы» приняли участие в </a:t>
            </a:r>
            <a:r>
              <a:rPr lang="ru-RU" sz="2000" dirty="0" smtClean="0">
                <a:solidFill>
                  <a:srgbClr val="002060"/>
                </a:solidFill>
                <a:latin typeface="Franklin Gothic Demi" pitchFamily="34" charset="0"/>
              </a:rPr>
              <a:t>82</a:t>
            </a:r>
            <a:r>
              <a:rPr lang="ru-RU" dirty="0" smtClean="0">
                <a:solidFill>
                  <a:srgbClr val="FF0000"/>
                </a:solidFill>
                <a:latin typeface="Franklin Gothic Demi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Franklin Gothic Demi" pitchFamily="34" charset="0"/>
              </a:rPr>
              <a:t>мероприятиях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Franklin Gothic Demi" pitchFamily="34" charset="0"/>
              </a:rPr>
              <a:t> (акции, походы, </a:t>
            </a:r>
            <a:r>
              <a:rPr lang="ru-RU" dirty="0" err="1">
                <a:solidFill>
                  <a:srgbClr val="FF0000"/>
                </a:solidFill>
                <a:latin typeface="Franklin Gothic Demi" pitchFamily="34" charset="0"/>
              </a:rPr>
              <a:t>турслеты</a:t>
            </a:r>
            <a:r>
              <a:rPr lang="ru-RU" dirty="0">
                <a:solidFill>
                  <a:srgbClr val="FF0000"/>
                </a:solidFill>
                <a:latin typeface="Franklin Gothic Demi" pitchFamily="34" charset="0"/>
              </a:rPr>
              <a:t>, конкурсы, спортивные программы)</a:t>
            </a:r>
          </a:p>
        </p:txBody>
      </p:sp>
      <p:sp>
        <p:nvSpPr>
          <p:cNvPr id="19" name="Стрелка вправо 18"/>
          <p:cNvSpPr/>
          <p:nvPr/>
        </p:nvSpPr>
        <p:spPr bwMode="auto">
          <a:xfrm>
            <a:off x="582542" y="3399763"/>
            <a:ext cx="571504" cy="28575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207508" y="4116218"/>
            <a:ext cx="7667643" cy="400110"/>
          </a:xfrm>
          <a:prstGeom prst="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декабре 2020 года «Машеровцы» обрели свой </a:t>
            </a:r>
            <a:r>
              <a:rPr lang="ru-RU" sz="2000" b="1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фирменный стиль.</a:t>
            </a:r>
          </a:p>
        </p:txBody>
      </p:sp>
      <p:sp>
        <p:nvSpPr>
          <p:cNvPr id="23" name="Стрелка вправо 22"/>
          <p:cNvSpPr/>
          <p:nvPr/>
        </p:nvSpPr>
        <p:spPr bwMode="auto">
          <a:xfrm>
            <a:off x="580394" y="4221871"/>
            <a:ext cx="571504" cy="28575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9" name="Picture 5" descr="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24" y="4617976"/>
            <a:ext cx="2162787" cy="1442822"/>
          </a:xfrm>
          <a:prstGeom prst="rect">
            <a:avLst/>
          </a:prstGeom>
          <a:noFill/>
          <a:ln w="9525" algn="in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1" name="Picture 7" descr="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770" y="4649962"/>
            <a:ext cx="2157777" cy="1439169"/>
          </a:xfrm>
          <a:prstGeom prst="rect">
            <a:avLst/>
          </a:prstGeom>
          <a:noFill/>
          <a:ln w="9525" algn="in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2" name="Picture 8" descr="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t="9746" r="4500"/>
          <a:stretch>
            <a:fillRect/>
          </a:stretch>
        </p:blipFill>
        <p:spPr bwMode="auto">
          <a:xfrm>
            <a:off x="439298" y="4649963"/>
            <a:ext cx="2098219" cy="1439169"/>
          </a:xfrm>
          <a:prstGeom prst="rect">
            <a:avLst/>
          </a:prstGeom>
          <a:noFill/>
          <a:ln w="9525" algn="in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65806" y="5910250"/>
            <a:ext cx="2880099" cy="7867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Качан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1 курса ФСПИП –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«ДЕВИЗА»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117729" y="5910250"/>
            <a:ext cx="2880099" cy="7867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группа ФСПИП –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«РЕЧЁВКИ»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161809" y="5910250"/>
            <a:ext cx="2880099" cy="7867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Белая,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курса ФМиИТ -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«ЛОГОТИПА»</a:t>
            </a:r>
          </a:p>
        </p:txBody>
      </p:sp>
    </p:spTree>
    <p:extLst>
      <p:ext uri="{BB962C8B-B14F-4D97-AF65-F5344CB8AC3E}">
        <p14:creationId xmlns:p14="http://schemas.microsoft.com/office/powerpoint/2010/main" val="200552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Olga\Desktop\Машеровцы19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r="-620"/>
          <a:stretch/>
        </p:blipFill>
        <p:spPr bwMode="auto">
          <a:xfrm>
            <a:off x="0" y="-18000"/>
            <a:ext cx="471247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Olga\Desktop\Машеровцы16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r="3527"/>
          <a:stretch/>
        </p:blipFill>
        <p:spPr bwMode="auto">
          <a:xfrm>
            <a:off x="4572000" y="-18000"/>
            <a:ext cx="4572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79201" y="1293133"/>
            <a:ext cx="4298577" cy="408623"/>
          </a:xfrm>
          <a:prstGeom prst="round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Встречи школы лидеров «Машеровцы»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5848" y="3081446"/>
            <a:ext cx="4137212" cy="408623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Открытые диалоги с ректором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1023" y="4834217"/>
            <a:ext cx="4307540" cy="408623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Информационные встречи с ректором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56094" y="1293157"/>
            <a:ext cx="3567953" cy="408623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Совместные кинопросмотры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82988" y="2826122"/>
            <a:ext cx="3567953" cy="408623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с обсуждением</a:t>
            </a:r>
            <a:endParaRPr lang="ru-RU" dirty="0"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8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Olga\Desktop\Машеровцы9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/>
          <a:stretch/>
        </p:blipFill>
        <p:spPr bwMode="auto">
          <a:xfrm>
            <a:off x="0" y="0"/>
            <a:ext cx="4739457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Olga\Desktop\Машеровцы12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2322"/>
          <a:stretch/>
        </p:blipFill>
        <p:spPr bwMode="auto">
          <a:xfrm>
            <a:off x="4544705" y="0"/>
            <a:ext cx="4599295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18364" y="141112"/>
            <a:ext cx="4148920" cy="374571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Franklin Gothic Demi" pitchFamily="34" charset="0"/>
              </a:rPr>
              <a:t>Эко-акция «В университет на велосипеде»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592" y="5198331"/>
            <a:ext cx="3002507" cy="374571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Franklin Gothic Demi" pitchFamily="34" charset="0"/>
              </a:rPr>
              <a:t>Акция «От чистого сердца»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9001" y="3118021"/>
            <a:ext cx="3791804" cy="374571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Franklin Gothic Demi" pitchFamily="34" charset="0"/>
              </a:rPr>
              <a:t>Республиканская акция «Чистый лес»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2024" y="1575593"/>
            <a:ext cx="3625757" cy="374571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latin typeface="Franklin Gothic Demi" pitchFamily="34" charset="0"/>
              </a:rPr>
              <a:t>Видеоакция</a:t>
            </a:r>
            <a:r>
              <a:rPr lang="ru-RU" sz="1600" dirty="0" smtClean="0">
                <a:latin typeface="Franklin Gothic Demi" pitchFamily="34" charset="0"/>
              </a:rPr>
              <a:t> </a:t>
            </a:r>
            <a:r>
              <a:rPr lang="en-US" sz="1600" dirty="0" smtClean="0">
                <a:latin typeface="Franklin Gothic Demi" pitchFamily="34" charset="0"/>
              </a:rPr>
              <a:t>#</a:t>
            </a:r>
            <a:r>
              <a:rPr lang="ru-RU" sz="1600" dirty="0" smtClean="0">
                <a:latin typeface="Franklin Gothic Demi" pitchFamily="34" charset="0"/>
              </a:rPr>
              <a:t>мама, я люблю тебя!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39457" y="159371"/>
            <a:ext cx="4172531" cy="459700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500" dirty="0" smtClean="0">
              <a:latin typeface="Franklin Gothic Demi" pitchFamily="34" charset="0"/>
            </a:endParaRPr>
          </a:p>
          <a:p>
            <a:pPr algn="ctr"/>
            <a:r>
              <a:rPr lang="ru-RU" sz="1600" dirty="0" smtClean="0">
                <a:latin typeface="Franklin Gothic Demi" pitchFamily="34" charset="0"/>
              </a:rPr>
              <a:t>Витебская студенческая масленица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32907" y="3753987"/>
            <a:ext cx="3660717" cy="646986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Franklin Gothic Demi" pitchFamily="34" charset="0"/>
              </a:rPr>
              <a:t>Награждение победителей </a:t>
            </a:r>
            <a:r>
              <a:rPr lang="ru-RU" sz="1600" dirty="0" err="1" smtClean="0">
                <a:latin typeface="Franklin Gothic Demi" pitchFamily="34" charset="0"/>
              </a:rPr>
              <a:t>челлендж</a:t>
            </a:r>
            <a:r>
              <a:rPr lang="ru-RU" sz="1600" dirty="0" smtClean="0">
                <a:latin typeface="Franklin Gothic Demi" pitchFamily="34" charset="0"/>
              </a:rPr>
              <a:t>-эстафеты </a:t>
            </a:r>
            <a:r>
              <a:rPr lang="en-US" sz="1600" dirty="0" smtClean="0">
                <a:latin typeface="Franklin Gothic Demi" pitchFamily="34" charset="0"/>
              </a:rPr>
              <a:t>#</a:t>
            </a:r>
            <a:r>
              <a:rPr lang="ru-RU" sz="1600" dirty="0" err="1" smtClean="0">
                <a:latin typeface="Franklin Gothic Demi" pitchFamily="34" charset="0"/>
              </a:rPr>
              <a:t>вгу_печёт</a:t>
            </a:r>
            <a:endParaRPr lang="ru-RU" sz="1600" dirty="0"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1024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0244" name="Picture 3" descr="C:\Users\Olga\Desktop\Машеровцы1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/>
          <a:stretch>
            <a:fillRect/>
          </a:stretch>
        </p:blipFill>
        <p:spPr bwMode="auto">
          <a:xfrm>
            <a:off x="0" y="0"/>
            <a:ext cx="47117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C:\Users\Olga\Desktop\Машеровцы10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r="2368"/>
          <a:stretch>
            <a:fillRect/>
          </a:stretch>
        </p:blipFill>
        <p:spPr bwMode="auto">
          <a:xfrm>
            <a:off x="4545013" y="0"/>
            <a:ext cx="4598987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42925" y="155575"/>
            <a:ext cx="3625850" cy="374650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Franklin Gothic Demi" pitchFamily="34" charset="0"/>
              </a:rPr>
              <a:t>Акция «Я люблю ВГУ» к 110-летию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9588" y="2817813"/>
            <a:ext cx="3625850" cy="374650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Franklin Gothic Demi" pitchFamily="34" charset="0"/>
              </a:rPr>
              <a:t>Акция «Будь счастлив»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9913" y="4824413"/>
            <a:ext cx="3625850" cy="374650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Franklin Gothic Demi" pitchFamily="34" charset="0"/>
              </a:rPr>
              <a:t>Акция «Вдохновленные весной»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5265738"/>
            <a:ext cx="3625850" cy="374650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>
                <a:latin typeface="Franklin Gothic Demi" pitchFamily="34" charset="0"/>
              </a:rPr>
              <a:t>Видеоакция</a:t>
            </a:r>
            <a:r>
              <a:rPr lang="ru-RU" sz="1600" dirty="0">
                <a:latin typeface="Franklin Gothic Demi" pitchFamily="34" charset="0"/>
              </a:rPr>
              <a:t> «</a:t>
            </a:r>
            <a:r>
              <a:rPr lang="en-US" sz="1600" dirty="0">
                <a:latin typeface="Franklin Gothic Demi" pitchFamily="34" charset="0"/>
              </a:rPr>
              <a:t>#</a:t>
            </a:r>
            <a:r>
              <a:rPr lang="ru-RU" sz="1600" dirty="0" err="1">
                <a:latin typeface="Franklin Gothic Demi" pitchFamily="34" charset="0"/>
              </a:rPr>
              <a:t>настроение_весна</a:t>
            </a:r>
            <a:r>
              <a:rPr lang="ru-RU" sz="1600" dirty="0">
                <a:latin typeface="Franklin Gothic Demi" pitchFamily="34" charset="0"/>
              </a:rPr>
              <a:t>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30788" y="141288"/>
            <a:ext cx="3625850" cy="374650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Franklin Gothic Demi" pitchFamily="34" charset="0"/>
              </a:rPr>
              <a:t>Акция «Я люблю спорт»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59363" y="1671638"/>
            <a:ext cx="3625850" cy="374650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Franklin Gothic Demi" pitchFamily="34" charset="0"/>
              </a:rPr>
              <a:t>Акция «СТОП пластик»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87900" y="4494213"/>
            <a:ext cx="4113213" cy="374650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>
                <a:latin typeface="Franklin Gothic Demi" pitchFamily="34" charset="0"/>
              </a:rPr>
              <a:t>Видеоакция</a:t>
            </a:r>
            <a:r>
              <a:rPr lang="ru-RU" sz="1600" dirty="0">
                <a:latin typeface="Franklin Gothic Demi" pitchFamily="34" charset="0"/>
              </a:rPr>
              <a:t> «</a:t>
            </a:r>
            <a:r>
              <a:rPr lang="ru-RU" sz="1600" dirty="0" err="1">
                <a:latin typeface="Franklin Gothic Demi" pitchFamily="34" charset="0"/>
              </a:rPr>
              <a:t>Машеровец</a:t>
            </a:r>
            <a:r>
              <a:rPr lang="ru-RU" sz="1600" dirty="0">
                <a:latin typeface="Franklin Gothic Demi" pitchFamily="34" charset="0"/>
              </a:rPr>
              <a:t> – это навсегда»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87900" y="6056313"/>
            <a:ext cx="2522538" cy="647700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>
                <a:latin typeface="Franklin Gothic Demi" pitchFamily="34" charset="0"/>
              </a:rPr>
              <a:t>Видеоакция</a:t>
            </a:r>
            <a:r>
              <a:rPr lang="ru-RU" sz="1600" dirty="0">
                <a:latin typeface="Franklin Gothic Demi" pitchFamily="34" charset="0"/>
              </a:rPr>
              <a:t> «Пока мы помним – они живут…»</a:t>
            </a:r>
          </a:p>
        </p:txBody>
      </p:sp>
    </p:spTree>
    <p:extLst>
      <p:ext uri="{BB962C8B-B14F-4D97-AF65-F5344CB8AC3E}">
        <p14:creationId xmlns:p14="http://schemas.microsoft.com/office/powerpoint/2010/main" val="3128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Ygz6OUhP0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82550"/>
            <a:ext cx="3403600" cy="2266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80975"/>
            <a:ext cx="2786063" cy="189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2" descr="05d2d5b7127904acf0cd4ac8b815d7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90488"/>
            <a:ext cx="3641725" cy="24495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1308100" y="1906588"/>
            <a:ext cx="6565900" cy="646112"/>
          </a:xfrm>
          <a:prstGeom prst="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  <a:latin typeface="Franklin Gothic Demi" pitchFamily="34" charset="0"/>
              </a:rPr>
              <a:t>Круглый стол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0000"/>
                </a:solidFill>
                <a:latin typeface="Franklin Gothic Demi" pitchFamily="34" charset="0"/>
              </a:rPr>
              <a:t>«Роль «Машеровцев» в развитии города и региона в целом»</a:t>
            </a:r>
          </a:p>
        </p:txBody>
      </p:sp>
      <p:pic>
        <p:nvPicPr>
          <p:cNvPr id="14342" name="Picture 2" descr="3207.ra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4627563"/>
            <a:ext cx="2693987" cy="19796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11" descr="AJ1e99EQIt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5" y="2614613"/>
            <a:ext cx="2806700" cy="18716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4344" name="Picture 2" descr="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2614613"/>
            <a:ext cx="2808288" cy="1873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4345" name="Picture 3" descr="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7" r="6023"/>
          <a:stretch>
            <a:fillRect/>
          </a:stretch>
        </p:blipFill>
        <p:spPr bwMode="auto">
          <a:xfrm>
            <a:off x="203200" y="2614613"/>
            <a:ext cx="2654300" cy="17287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17513" y="3881438"/>
            <a:ext cx="8335962" cy="646112"/>
          </a:xfrm>
          <a:prstGeom prst="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Demi" pitchFamily="34" charset="0"/>
              </a:rPr>
              <a:t>День Защитника Отечества в ВГУ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Demi" pitchFamily="34" charset="0"/>
              </a:rPr>
              <a:t>мастер-класс от губернатора Н.Н. </a:t>
            </a:r>
            <a:r>
              <a:rPr lang="ru-RU" dirty="0" err="1">
                <a:latin typeface="Franklin Gothic Demi" pitchFamily="34" charset="0"/>
              </a:rPr>
              <a:t>Шерстнёва</a:t>
            </a:r>
            <a:endParaRPr lang="ru-RU" dirty="0">
              <a:latin typeface="Franklin Gothic Demi" pitchFamily="34" charset="0"/>
            </a:endParaRPr>
          </a:p>
        </p:txBody>
      </p:sp>
      <p:pic>
        <p:nvPicPr>
          <p:cNvPr id="14347" name="Picture 4" descr="3097.ra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627563"/>
            <a:ext cx="2968625" cy="19796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7" descr="IMG 63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4627563"/>
            <a:ext cx="2871788" cy="1914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28613" y="5870575"/>
            <a:ext cx="5499100" cy="923925"/>
          </a:xfrm>
          <a:prstGeom prst="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Demi" pitchFamily="34" charset="0"/>
              </a:rPr>
              <a:t>Туристический слет в Щитовке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Demi" pitchFamily="34" charset="0"/>
              </a:rPr>
              <a:t> с песнями под гитару, спортивными состязаниями и приготовлением еды на костре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246813" y="6148388"/>
            <a:ext cx="2708275" cy="646112"/>
          </a:xfrm>
          <a:prstGeom prst="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Demi" pitchFamily="34" charset="0"/>
              </a:rPr>
              <a:t>Осеннее многоборье «Здоровье»</a:t>
            </a:r>
          </a:p>
        </p:txBody>
      </p:sp>
    </p:spTree>
    <p:extLst>
      <p:ext uri="{BB962C8B-B14F-4D97-AF65-F5344CB8AC3E}">
        <p14:creationId xmlns:p14="http://schemas.microsoft.com/office/powerpoint/2010/main" val="16806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11267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grpSp>
        <p:nvGrpSpPr>
          <p:cNvPr id="11268" name="Группа 2"/>
          <p:cNvGrpSpPr>
            <a:grpSpLocks/>
          </p:cNvGrpSpPr>
          <p:nvPr/>
        </p:nvGrpSpPr>
        <p:grpSpPr bwMode="auto">
          <a:xfrm>
            <a:off x="0" y="0"/>
            <a:ext cx="4619625" cy="6875463"/>
            <a:chOff x="4562475" y="0"/>
            <a:chExt cx="4619625" cy="6875463"/>
          </a:xfrm>
        </p:grpSpPr>
        <p:pic>
          <p:nvPicPr>
            <p:cNvPr id="11275" name="Picture 3" descr="C:\Users\Olga\Desktop\Машеровцы15)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" r="2383"/>
            <a:stretch>
              <a:fillRect/>
            </a:stretch>
          </p:blipFill>
          <p:spPr bwMode="auto">
            <a:xfrm>
              <a:off x="4562475" y="0"/>
              <a:ext cx="4619625" cy="687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Скругленный прямоугольник 13"/>
            <p:cNvSpPr/>
            <p:nvPr/>
          </p:nvSpPr>
          <p:spPr>
            <a:xfrm>
              <a:off x="5032375" y="1308100"/>
              <a:ext cx="3625850" cy="647700"/>
            </a:xfrm>
            <a:prstGeom prst="roundRect">
              <a:avLst/>
            </a:prstGeom>
            <a:ln>
              <a:solidFill>
                <a:srgbClr val="005DA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Franklin Gothic Demi" pitchFamily="34" charset="0"/>
                </a:rPr>
                <a:t>Патриотические походы с изучением уголков Беларуси, </a:t>
              </a: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5018088" y="3000375"/>
              <a:ext cx="3625850" cy="373063"/>
            </a:xfrm>
            <a:prstGeom prst="roundRect">
              <a:avLst/>
            </a:prstGeom>
            <a:ln>
              <a:solidFill>
                <a:srgbClr val="005DA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Franklin Gothic Demi" pitchFamily="34" charset="0"/>
                </a:rPr>
                <a:t>облагораживанием могил,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5059363" y="4541838"/>
              <a:ext cx="3625850" cy="374650"/>
            </a:xfrm>
            <a:prstGeom prst="roundRect">
              <a:avLst/>
            </a:prstGeom>
            <a:ln>
              <a:solidFill>
                <a:srgbClr val="005DA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Franklin Gothic Demi" pitchFamily="34" charset="0"/>
                </a:rPr>
                <a:t>посадкой дубовой аллеи</a:t>
              </a:r>
            </a:p>
          </p:txBody>
        </p:sp>
      </p:grpSp>
      <p:grpSp>
        <p:nvGrpSpPr>
          <p:cNvPr id="11269" name="Группа 16"/>
          <p:cNvGrpSpPr>
            <a:grpSpLocks/>
          </p:cNvGrpSpPr>
          <p:nvPr/>
        </p:nvGrpSpPr>
        <p:grpSpPr bwMode="auto">
          <a:xfrm>
            <a:off x="4575175" y="0"/>
            <a:ext cx="4748213" cy="6875463"/>
            <a:chOff x="-9525" y="0"/>
            <a:chExt cx="4748213" cy="6875463"/>
          </a:xfrm>
        </p:grpSpPr>
        <p:pic>
          <p:nvPicPr>
            <p:cNvPr id="11270" name="Picture 2" descr="C:\Users\Olga\Desktop\Машеровцы13)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0"/>
            <a:stretch>
              <a:fillRect/>
            </a:stretch>
          </p:blipFill>
          <p:spPr bwMode="auto">
            <a:xfrm>
              <a:off x="-9525" y="0"/>
              <a:ext cx="4748213" cy="6875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Скругленный прямоугольник 18"/>
            <p:cNvSpPr/>
            <p:nvPr/>
          </p:nvSpPr>
          <p:spPr>
            <a:xfrm>
              <a:off x="441325" y="1341438"/>
              <a:ext cx="3625850" cy="374650"/>
            </a:xfrm>
            <a:prstGeom prst="roundRect">
              <a:avLst/>
            </a:prstGeom>
            <a:ln>
              <a:solidFill>
                <a:srgbClr val="005DA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Franklin Gothic Demi" pitchFamily="34" charset="0"/>
                </a:rPr>
                <a:t>Акция ко Дню Конституции</a:t>
              </a: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468313" y="2913063"/>
              <a:ext cx="3625850" cy="374650"/>
            </a:xfrm>
            <a:prstGeom prst="roundRect">
              <a:avLst/>
            </a:prstGeom>
            <a:ln>
              <a:solidFill>
                <a:srgbClr val="005DA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Franklin Gothic Demi" pitchFamily="34" charset="0"/>
                </a:rPr>
                <a:t>Встречи с депутатами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552450" y="4468813"/>
              <a:ext cx="3625850" cy="374650"/>
            </a:xfrm>
            <a:prstGeom prst="roundRect">
              <a:avLst/>
            </a:prstGeom>
            <a:ln>
              <a:solidFill>
                <a:srgbClr val="005DA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Franklin Gothic Demi" pitchFamily="34" charset="0"/>
                </a:rPr>
                <a:t>Онлайн-викторины</a:t>
              </a: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22238" y="6338888"/>
              <a:ext cx="2798762" cy="374650"/>
            </a:xfrm>
            <a:prstGeom prst="roundRect">
              <a:avLst/>
            </a:prstGeom>
            <a:ln>
              <a:solidFill>
                <a:srgbClr val="005DA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latin typeface="Franklin Gothic Demi" pitchFamily="34" charset="0"/>
                </a:rPr>
                <a:t>День родного языка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12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/>
          </a:p>
        </p:txBody>
      </p:sp>
      <p:sp>
        <p:nvSpPr>
          <p:cNvPr id="13315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838"/>
            <a:ext cx="6400800" cy="34750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3316" name="Picture 2" descr="C:\Users\Olga\Desktop\Машеровцы17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/>
          <a:stretch>
            <a:fillRect/>
          </a:stretch>
        </p:blipFill>
        <p:spPr bwMode="auto">
          <a:xfrm>
            <a:off x="0" y="-19050"/>
            <a:ext cx="47085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C:\Users\Olga\Desktop\Машеровцы18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r="3134"/>
          <a:stretch>
            <a:fillRect/>
          </a:stretch>
        </p:blipFill>
        <p:spPr bwMode="auto">
          <a:xfrm>
            <a:off x="4572000" y="-17463"/>
            <a:ext cx="4572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04800" y="4178300"/>
            <a:ext cx="4070350" cy="646113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Franklin Gothic Demi" pitchFamily="34" charset="0"/>
              </a:rPr>
              <a:t>I</a:t>
            </a:r>
            <a:r>
              <a:rPr lang="ru-RU" sz="1600" dirty="0">
                <a:latin typeface="Franklin Gothic Demi" pitchFamily="34" charset="0"/>
              </a:rPr>
              <a:t> Белорусский молодежный парламентский форум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4800" y="2665413"/>
            <a:ext cx="3962400" cy="374650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Franklin Gothic Demi" pitchFamily="34" charset="0"/>
              </a:rPr>
              <a:t>Диалоговая площадка делегатов </a:t>
            </a:r>
            <a:r>
              <a:rPr lang="en-US" sz="1600" dirty="0">
                <a:latin typeface="Franklin Gothic Demi" pitchFamily="34" charset="0"/>
              </a:rPr>
              <a:t>VI</a:t>
            </a:r>
            <a:r>
              <a:rPr lang="ru-RU" sz="1600" dirty="0">
                <a:latin typeface="Franklin Gothic Demi" pitchFamily="34" charset="0"/>
              </a:rPr>
              <a:t> ВНС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5275" y="1112838"/>
            <a:ext cx="3971925" cy="409575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Demi" pitchFamily="34" charset="0"/>
              </a:rPr>
              <a:t>Наш делегат на </a:t>
            </a:r>
            <a:r>
              <a:rPr lang="en-US" dirty="0">
                <a:latin typeface="Franklin Gothic Demi" pitchFamily="34" charset="0"/>
              </a:rPr>
              <a:t>VI</a:t>
            </a:r>
            <a:r>
              <a:rPr lang="ru-RU" dirty="0">
                <a:latin typeface="Franklin Gothic Demi" pitchFamily="34" charset="0"/>
              </a:rPr>
              <a:t> ВНС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5888" y="5800725"/>
            <a:ext cx="2824162" cy="919163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Franklin Gothic Demi" pitchFamily="34" charset="0"/>
              </a:rPr>
              <a:t>Молодежная столица Республики Беларусь - 2021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52988" y="4122738"/>
            <a:ext cx="4070350" cy="715962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Demi" pitchFamily="34" charset="0"/>
              </a:rPr>
              <a:t>с Президентом Беларуси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Demi" pitchFamily="34" charset="0"/>
              </a:rPr>
              <a:t>Александром Лукашенко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83175" y="125413"/>
            <a:ext cx="3684588" cy="409575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Franklin Gothic Demi" pitchFamily="34" charset="0"/>
              </a:rPr>
              <a:t>«Машеровцы» на онлайн-встрече</a:t>
            </a:r>
          </a:p>
        </p:txBody>
      </p:sp>
    </p:spTree>
    <p:extLst>
      <p:ext uri="{BB962C8B-B14F-4D97-AF65-F5344CB8AC3E}">
        <p14:creationId xmlns:p14="http://schemas.microsoft.com/office/powerpoint/2010/main" val="17202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67.userapi.com/impg/o0w3A_EFCmGKBm3Ex1EkliNtJ6GUNBx4K_yfnw/hfgFXk98MIg.jpg?size=1280x853&amp;quality=96&amp;sign=84371fda1d85d0ea48917e3b6afb3f6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9369" y="95536"/>
            <a:ext cx="4121625" cy="27466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" name="Picture 6" descr="https://sun9-44.userapi.com/impg/YXtj-BTqJttxpwEGse706ldOfjczm9FJ1t9Usg/eXP9TXknvQY.jpg?size=1280x853&amp;quality=96&amp;sign=cd07ccfe69561a5213b256c97ce0b0cf&amp;type=album"/>
          <p:cNvPicPr>
            <a:picLocks noChangeAspect="1" noChangeArrowheads="1"/>
          </p:cNvPicPr>
          <p:nvPr/>
        </p:nvPicPr>
        <p:blipFill>
          <a:blip r:embed="rId4" cstate="print"/>
          <a:srcRect r="19790"/>
          <a:stretch>
            <a:fillRect/>
          </a:stretch>
        </p:blipFill>
        <p:spPr bwMode="auto">
          <a:xfrm>
            <a:off x="279854" y="1765551"/>
            <a:ext cx="2383172" cy="198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6" name="Picture 8" descr="https://sun9-64.userapi.com/impg/n5_4V-IUdYW4Mmh2URkMSzPJXL1GGNrsqS2Pxw/a6T5z6UHUzE.jpg?size=1280x853&amp;quality=96&amp;sign=23095c11d763543d1b5ae02a3e9f7824&amp;type=album"/>
          <p:cNvPicPr>
            <a:picLocks noChangeAspect="1" noChangeArrowheads="1"/>
          </p:cNvPicPr>
          <p:nvPr/>
        </p:nvPicPr>
        <p:blipFill>
          <a:blip r:embed="rId5" cstate="print"/>
          <a:srcRect r="13682"/>
          <a:stretch>
            <a:fillRect/>
          </a:stretch>
        </p:blipFill>
        <p:spPr bwMode="auto">
          <a:xfrm>
            <a:off x="2906973" y="2118572"/>
            <a:ext cx="2564639" cy="1980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7" name="Picture 10" descr="https://sun9-58.userapi.com/impg/uNnDElSKa1bHasAHzwAwAMl4NazI5KxM6paQBA/ygiVoV_Wv3I.jpg?size=1280x853&amp;quality=96&amp;sign=b199ad91b6e8a20be3813ed8aee4f961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184" y="4667534"/>
            <a:ext cx="3123143" cy="20812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286601" y="4030630"/>
            <a:ext cx="5348785" cy="783193"/>
          </a:xfrm>
          <a:prstGeom prst="roundRect">
            <a:avLst/>
          </a:prstGeom>
          <a:ln>
            <a:solidFill>
              <a:srgbClr val="005DA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Franklin Gothic Demi" pitchFamily="34" charset="0"/>
              </a:rPr>
              <a:t>Встреча «Машеровцев» с ректором.</a:t>
            </a:r>
          </a:p>
          <a:p>
            <a:pPr algn="ctr"/>
            <a:r>
              <a:rPr lang="ru-RU" sz="2000" dirty="0" smtClean="0">
                <a:latin typeface="Franklin Gothic Demi" pitchFamily="34" charset="0"/>
              </a:rPr>
              <a:t>Вручение фрачных значков ВГУ</a:t>
            </a:r>
            <a:endParaRPr lang="ru-RU" sz="2000" dirty="0">
              <a:latin typeface="Franklin Gothic Demi" pitchFamily="34" charset="0"/>
            </a:endParaRPr>
          </a:p>
        </p:txBody>
      </p:sp>
      <p:pic>
        <p:nvPicPr>
          <p:cNvPr id="9" name="Picture 4" descr="Z:\!Сотрудники\По алфавиту\В\ВолковаЕА\!Входящие\ПЛАНЁРКА\12-16.04.2021\изображение_viber_2021-04-09_07-55-42арп.jpg"/>
          <p:cNvPicPr>
            <a:picLocks noChangeAspect="1" noChangeArrowheads="1"/>
          </p:cNvPicPr>
          <p:nvPr/>
        </p:nvPicPr>
        <p:blipFill>
          <a:blip r:embed="rId7"/>
          <a:srcRect t="48328" r="22892" b="24735"/>
          <a:stretch>
            <a:fillRect/>
          </a:stretch>
        </p:blipFill>
        <p:spPr bwMode="auto">
          <a:xfrm>
            <a:off x="3098045" y="5230638"/>
            <a:ext cx="2620367" cy="1627362"/>
          </a:xfrm>
          <a:prstGeom prst="rect">
            <a:avLst/>
          </a:prstGeom>
          <a:noFill/>
        </p:spPr>
      </p:pic>
      <p:pic>
        <p:nvPicPr>
          <p:cNvPr id="10" name="Picture 2" descr="Z:\!Сотрудники\По алфавиту\В\ВолковаЕА\!Входящие\ПЛАНЁРКА\12-16.04.2021\изображение_viber_2021-04-09_07-55-2811.jpg"/>
          <p:cNvPicPr>
            <a:picLocks noChangeAspect="1" noChangeArrowheads="1"/>
          </p:cNvPicPr>
          <p:nvPr/>
        </p:nvPicPr>
        <p:blipFill>
          <a:blip r:embed="rId8"/>
          <a:srcRect t="13467" b="25186"/>
          <a:stretch>
            <a:fillRect/>
          </a:stretch>
        </p:blipFill>
        <p:spPr bwMode="auto">
          <a:xfrm>
            <a:off x="5744086" y="3204592"/>
            <a:ext cx="3399914" cy="3708000"/>
          </a:xfrm>
          <a:prstGeom prst="rect">
            <a:avLst/>
          </a:prstGeom>
          <a:noFill/>
        </p:spPr>
      </p:pic>
      <p:pic>
        <p:nvPicPr>
          <p:cNvPr id="11" name="Picture 3" descr="Z:\!Сотрудники\По алфавиту\В\ВолковаЕА\!Входящие\ПЛАНЁРКА\12-16.04.2021\изображение_viber_2021-04-09_07-55-15.jpg"/>
          <p:cNvPicPr>
            <a:picLocks noChangeAspect="1" noChangeArrowheads="1"/>
          </p:cNvPicPr>
          <p:nvPr/>
        </p:nvPicPr>
        <p:blipFill>
          <a:blip r:embed="rId9"/>
          <a:srcRect t="12723" r="12213" b="26339"/>
          <a:stretch>
            <a:fillRect/>
          </a:stretch>
        </p:blipFill>
        <p:spPr bwMode="auto">
          <a:xfrm>
            <a:off x="5745710" y="-13648"/>
            <a:ext cx="3411938" cy="4210501"/>
          </a:xfrm>
          <a:prstGeom prst="rect">
            <a:avLst/>
          </a:prstGeom>
          <a:noFill/>
        </p:spPr>
      </p:pic>
      <p:pic>
        <p:nvPicPr>
          <p:cNvPr id="12" name="Picture 10" descr="Z:\КравченкоАА\Логотипы ВГУ\logo с новой надписью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00"/>
          <a:stretch>
            <a:fillRect/>
          </a:stretch>
        </p:blipFill>
        <p:spPr bwMode="auto">
          <a:xfrm>
            <a:off x="34927" y="50802"/>
            <a:ext cx="1273175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1470</TotalTime>
  <Words>615</Words>
  <Application>Microsoft Office PowerPoint</Application>
  <PresentationFormat>Экран (4:3)</PresentationFormat>
  <Paragraphs>84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Юхно Елена Сергеевна</dc:creator>
  <cp:lastModifiedBy>Петнянос Мария Владимировна</cp:lastModifiedBy>
  <cp:revision>131</cp:revision>
  <dcterms:created xsi:type="dcterms:W3CDTF">2021-02-10T13:02:52Z</dcterms:created>
  <dcterms:modified xsi:type="dcterms:W3CDTF">2021-05-19T11:56:58Z</dcterms:modified>
</cp:coreProperties>
</file>