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6"/>
  </p:notesMasterIdLst>
  <p:handoutMasterIdLst>
    <p:handoutMasterId r:id="rId37"/>
  </p:handoutMasterIdLst>
  <p:sldIdLst>
    <p:sldId id="341" r:id="rId2"/>
    <p:sldId id="420" r:id="rId3"/>
    <p:sldId id="333" r:id="rId4"/>
    <p:sldId id="425" r:id="rId5"/>
    <p:sldId id="383" r:id="rId6"/>
    <p:sldId id="422" r:id="rId7"/>
    <p:sldId id="423" r:id="rId8"/>
    <p:sldId id="410" r:id="rId9"/>
    <p:sldId id="424" r:id="rId10"/>
    <p:sldId id="413" r:id="rId11"/>
    <p:sldId id="418" r:id="rId12"/>
    <p:sldId id="411" r:id="rId13"/>
    <p:sldId id="382" r:id="rId14"/>
    <p:sldId id="414" r:id="rId15"/>
    <p:sldId id="415" r:id="rId16"/>
    <p:sldId id="416" r:id="rId17"/>
    <p:sldId id="417" r:id="rId18"/>
    <p:sldId id="392" r:id="rId19"/>
    <p:sldId id="393" r:id="rId20"/>
    <p:sldId id="394" r:id="rId21"/>
    <p:sldId id="395" r:id="rId22"/>
    <p:sldId id="426" r:id="rId23"/>
    <p:sldId id="421" r:id="rId24"/>
    <p:sldId id="419" r:id="rId25"/>
    <p:sldId id="400" r:id="rId26"/>
    <p:sldId id="399" r:id="rId27"/>
    <p:sldId id="407" r:id="rId28"/>
    <p:sldId id="406" r:id="rId29"/>
    <p:sldId id="408" r:id="rId30"/>
    <p:sldId id="396" r:id="rId31"/>
    <p:sldId id="409" r:id="rId32"/>
    <p:sldId id="403" r:id="rId33"/>
    <p:sldId id="405" r:id="rId34"/>
    <p:sldId id="42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482"/>
    <a:srgbClr val="EA5444"/>
    <a:srgbClr val="C6E7FC"/>
    <a:srgbClr val="9F7409"/>
    <a:srgbClr val="DB8D0F"/>
    <a:srgbClr val="057E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87" autoAdjust="0"/>
    <p:restoredTop sz="96502" autoAdjust="0"/>
  </p:normalViewPr>
  <p:slideViewPr>
    <p:cSldViewPr>
      <p:cViewPr varScale="1">
        <p:scale>
          <a:sx n="107" d="100"/>
          <a:sy n="107" d="100"/>
        </p:scale>
        <p:origin x="-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A2C0F-F370-4C41-8675-E5371749F9CC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66C34-52CE-4279-BC66-210BD540D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937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D1919-0F4C-4703-9E7F-CB808BCC0FA3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366A2-EC99-4B3C-9D2F-58A804191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43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366A2-EC99-4B3C-9D2F-58A8041913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03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366A2-EC99-4B3C-9D2F-58A80419135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72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E38AED-2BD8-4014-B705-A58ECFA9DAEE}" type="slidenum">
              <a:rPr lang="en-GB" smtClean="0"/>
              <a:pPr/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428814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ru-RU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0575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777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497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217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937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4A3E5D-725B-45BB-830A-3250B86EDB61}" type="slidenum">
              <a:rPr lang="en-GB" altLang="ru-R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83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ru-RU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01CC5-DEC3-46CA-8F58-42A41249647B}" type="slidenum">
              <a:rPr lang="en-GB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xmlns="" val="1380283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ru-RU" smtClean="0">
                <a:latin typeface="Calibri" pitchFamily="34" charset="0"/>
              </a:rPr>
              <a:t>Secondments for the same staff member </a:t>
            </a:r>
            <a:r>
              <a:rPr lang="en-GB" altLang="ru-RU" u="sng" smtClean="0">
                <a:latin typeface="Calibri" pitchFamily="34" charset="0"/>
              </a:rPr>
              <a:t>can be split </a:t>
            </a:r>
            <a:r>
              <a:rPr lang="en-GB" altLang="ru-RU" smtClean="0">
                <a:latin typeface="Calibri" pitchFamily="34" charset="0"/>
              </a:rPr>
              <a:t>in several stays. But the total of all splits for the same staff member cannot be less than 1 month or more that 12 months, over the full duration of the project. The </a:t>
            </a:r>
            <a:r>
              <a:rPr lang="en-GB" altLang="ru-RU" u="sng" smtClean="0">
                <a:latin typeface="Calibri" pitchFamily="34" charset="0"/>
              </a:rPr>
              <a:t>travelling days</a:t>
            </a:r>
            <a:r>
              <a:rPr lang="en-GB" altLang="ru-RU" smtClean="0">
                <a:latin typeface="Calibri" pitchFamily="34" charset="0"/>
              </a:rPr>
              <a:t> are included in the secondment duration.</a:t>
            </a:r>
          </a:p>
          <a:p>
            <a:endParaRPr lang="en-GB" altLang="ru-RU" smtClean="0">
              <a:latin typeface="Calibri" pitchFamily="34" charset="0"/>
            </a:endParaRPr>
          </a:p>
          <a:p>
            <a:r>
              <a:rPr lang="en-GB" altLang="ru-RU" smtClean="0">
                <a:latin typeface="Calibri" pitchFamily="34" charset="0"/>
              </a:rPr>
              <a:t>There is no minimum size explicitly defined for a project, but since “Impact” is one of the 3 </a:t>
            </a:r>
            <a:r>
              <a:rPr lang="en-GB" altLang="ru-RU" u="sng" smtClean="0">
                <a:latin typeface="Calibri" pitchFamily="34" charset="0"/>
              </a:rPr>
              <a:t>award criteria</a:t>
            </a:r>
            <a:r>
              <a:rPr lang="en-GB" altLang="ru-RU" smtClean="0">
                <a:latin typeface="Calibri" pitchFamily="34" charset="0"/>
              </a:rPr>
              <a:t>, projects selected for funding are expected to have a </a:t>
            </a:r>
            <a:r>
              <a:rPr lang="en-GB" altLang="ru-RU" u="sng" smtClean="0">
                <a:latin typeface="Calibri" pitchFamily="34" charset="0"/>
              </a:rPr>
              <a:t>substantial impact</a:t>
            </a:r>
            <a:r>
              <a:rPr lang="en-GB" altLang="ru-RU" smtClean="0">
                <a:latin typeface="Calibri" pitchFamily="34" charset="0"/>
              </a:rPr>
              <a:t>. There are also </a:t>
            </a:r>
            <a:r>
              <a:rPr lang="en-GB" altLang="ru-RU" u="sng" smtClean="0">
                <a:latin typeface="Calibri" pitchFamily="34" charset="0"/>
              </a:rPr>
              <a:t>no restrictions</a:t>
            </a:r>
            <a:r>
              <a:rPr lang="en-GB" altLang="ru-RU" smtClean="0">
                <a:latin typeface="Calibri" pitchFamily="34" charset="0"/>
              </a:rPr>
              <a:t> as regards the direction or balance of the secondments within the project. The important is that the secondments are </a:t>
            </a:r>
            <a:r>
              <a:rPr lang="en-GB" altLang="ru-RU" u="sng" smtClean="0">
                <a:latin typeface="Calibri" pitchFamily="34" charset="0"/>
              </a:rPr>
              <a:t>relevant</a:t>
            </a:r>
            <a:r>
              <a:rPr lang="en-GB" altLang="ru-RU" smtClean="0">
                <a:latin typeface="Calibri" pitchFamily="34" charset="0"/>
              </a:rPr>
              <a:t> for the execution of the proposed project. No limitations to the </a:t>
            </a:r>
            <a:r>
              <a:rPr lang="en-GB" altLang="ru-RU" u="sng" smtClean="0">
                <a:latin typeface="Calibri" pitchFamily="34" charset="0"/>
              </a:rPr>
              <a:t>budget per country</a:t>
            </a:r>
            <a:r>
              <a:rPr lang="en-GB" altLang="ru-RU" smtClean="0">
                <a:latin typeface="Calibri" pitchFamily="34" charset="0"/>
              </a:rPr>
              <a:t> either.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422CE90E-61E2-43C2-A731-7995D404921A}" type="slidenum">
              <a:rPr lang="en-GB" altLang="ru-RU" smtClean="0">
                <a:solidFill>
                  <a:schemeClr val="tx1"/>
                </a:solidFill>
                <a:latin typeface="Arial" charset="0"/>
              </a:rPr>
              <a:pPr/>
              <a:t>18</a:t>
            </a:fld>
            <a:endParaRPr lang="en-GB" altLang="ru-RU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39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414087" y="4535409"/>
            <a:ext cx="2766425" cy="4571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4410823"/>
            <a:ext cx="9144000" cy="170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365105"/>
            <a:ext cx="9144001" cy="7033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-1"/>
            <a:ext cx="9144000" cy="436510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620689"/>
            <a:ext cx="8458200" cy="3251224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" y="4606632"/>
            <a:ext cx="4953000" cy="104202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23527" y="5733256"/>
            <a:ext cx="8653179" cy="79208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029" name="Рисунок 4" descr="e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231" y="5859747"/>
            <a:ext cx="990600" cy="65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1" descr="IncoNet_-EaP_logo_RGB_for_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4" y="5862216"/>
            <a:ext cx="1471424" cy="63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" descr="Описание: гкнт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273" y="5966213"/>
            <a:ext cx="1102321" cy="4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9" descr="logo_NAN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23577"/>
            <a:ext cx="1097280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 descr="Logo BelIS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3900" y="6028063"/>
            <a:ext cx="1426532" cy="3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932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_Titre et contenu (only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0788"/>
            <a:ext cx="15843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marL="358775" indent="-358775">
              <a:tabLst/>
              <a:defRPr sz="240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1"/>
          </p:nvPr>
        </p:nvSpPr>
        <p:spPr>
          <a:xfrm>
            <a:off x="468313" y="1557338"/>
            <a:ext cx="8207375" cy="43830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i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9875" indent="-269875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ü"/>
              <a:defRPr sz="1400" b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spcBef>
                <a:spcPts val="1000"/>
              </a:spcBef>
              <a:buFontTx/>
              <a:buNone/>
              <a:defRPr sz="14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175" indent="0">
              <a:spcBef>
                <a:spcPts val="1400"/>
              </a:spcBef>
              <a:buFontTx/>
              <a:buNone/>
              <a:defRPr sz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7502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65510" cy="944404"/>
          </a:xfrm>
          <a:prstGeom prst="rect">
            <a:avLst/>
          </a:prstGeom>
          <a:ln/>
        </p:spPr>
        <p:txBody>
          <a:bodyPr anchor="ctr"/>
          <a:lstStyle>
            <a:lvl1pPr marL="0" indent="0" algn="ctr">
              <a:defRPr sz="2800">
                <a:solidFill>
                  <a:srgbClr val="F7C94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4300" y="1238251"/>
            <a:ext cx="8908402" cy="4953000"/>
          </a:xfrm>
          <a:prstGeom prst="rect">
            <a:avLst/>
          </a:prstGeom>
          <a:ln/>
        </p:spPr>
        <p:txBody>
          <a:bodyPr/>
          <a:lstStyle>
            <a:lvl1pPr marL="0" indent="0">
              <a:defRPr/>
            </a:lvl1pPr>
          </a:lstStyle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2892859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055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 w="63500" algn="ctr">
            <a:noFill/>
            <a:miter lim="800000"/>
            <a:headEnd/>
            <a:tailEnd/>
          </a:ln>
          <a:effectLst>
            <a:outerShdw dist="23000" dir="5400000" rotWithShape="0">
              <a:schemeClr val="accent3">
                <a:alpha val="35000"/>
              </a:scheme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484313"/>
            <a:ext cx="434498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2" y="548680"/>
            <a:ext cx="8229057" cy="869572"/>
          </a:xfrm>
          <a:prstGeom prst="rect">
            <a:avLst/>
          </a:prstGeom>
        </p:spPr>
        <p:txBody>
          <a:bodyPr lIns="80147" tIns="40074" rIns="80147" bIns="40074"/>
          <a:lstStyle>
            <a:lvl1pPr algn="ctr"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3888" y="1844675"/>
            <a:ext cx="2016223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55777" y="3645024"/>
            <a:ext cx="200017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4009" y="3645024"/>
            <a:ext cx="1933004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tabLst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45020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CE76-9950-4B6C-B6A1-5404180835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455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414087" y="4535409"/>
            <a:ext cx="2766425" cy="4571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4410823"/>
            <a:ext cx="9144000" cy="170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365105"/>
            <a:ext cx="9144001" cy="7033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-1"/>
            <a:ext cx="9144000" cy="4365105"/>
          </a:xfrm>
          <a:prstGeom prst="rect">
            <a:avLst/>
          </a:prstGeom>
          <a:blipFill dpi="0" rotWithShape="1">
            <a:blip r:embed="rId2">
              <a:alphaModFix amt="94000"/>
            </a:blip>
            <a:srcRect/>
            <a:stretch>
              <a:fillRect/>
            </a:stretch>
          </a:blip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404664"/>
            <a:ext cx="8458200" cy="379948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" y="4606632"/>
            <a:ext cx="4953000" cy="104202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23527" y="5733256"/>
            <a:ext cx="8653179" cy="79208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029" name="Рисунок 4" descr="e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231" y="5859747"/>
            <a:ext cx="990600" cy="65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1" descr="IncoNet_-EaP_logo_RGB_for_we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59747"/>
            <a:ext cx="1471424" cy="63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 descr="Logo BelIS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2259" y="6025594"/>
            <a:ext cx="1426532" cy="3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465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256032">
              <a:buFont typeface="Wingdings" panose="05000000000000000000" pitchFamily="2" charset="2"/>
              <a:buChar char="§"/>
              <a:defRPr/>
            </a:lvl1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12648"/>
            <a:ext cx="14401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80112" y="620688"/>
            <a:ext cx="2808312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460432" y="620688"/>
            <a:ext cx="45152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580112" y="620688"/>
            <a:ext cx="2808312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1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eca-ict.eu/images/uploads/pdf/H2020_workprogrammes_2016-2017/Guide_to_ICT-related_activities_in_WP2016-17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opportunities/h2020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ost.e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portal.org.by/cooperation/opportunities/multilateral/cost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fp7-nip.org.by/ru/hor20/BelPr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cordis.europa.eu/partners/web/guest/home" TargetMode="External"/><Relationship Id="rId7" Type="http://schemas.openxmlformats.org/officeDocument/2006/relationships/hyperlink" Target="http://fp7-nip.org.by/ru/nip/contact/" TargetMode="External"/><Relationship Id="rId2" Type="http://schemas.openxmlformats.org/officeDocument/2006/relationships/hyperlink" Target="http://ec.europa.eu/research/participants/portal/desktop/en/home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p7-nip.org.by/" TargetMode="External"/><Relationship Id="rId5" Type="http://schemas.openxmlformats.org/officeDocument/2006/relationships/hyperlink" Target="http://www.increast.eu/" TargetMode="External"/><Relationship Id="rId4" Type="http://schemas.openxmlformats.org/officeDocument/2006/relationships/hyperlink" Target="http://cordis.europa.eu/projects/home_en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ctt.by/rus/Default.aspx?tabid=1306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en.ec.europa.eu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2000" b="1" i="1" dirty="0"/>
              <a:t/>
            </a:r>
            <a:br>
              <a:rPr lang="en-US" sz="2000" b="1" i="1" dirty="0"/>
            </a:b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ru-RU" sz="3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Возможности для международного сотрудничества Беларуси и Прибалтики в рамках программ ЕС </a:t>
            </a:r>
            <a:br>
              <a:rPr lang="ru-RU" sz="3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период до 2020 года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2700" b="1" i="1" dirty="0" smtClean="0"/>
              <a:t/>
            </a:r>
            <a:br>
              <a:rPr lang="en-US" sz="2700" b="1" i="1" dirty="0" smtClean="0"/>
            </a:br>
            <a:r>
              <a:rPr lang="ru-RU" sz="2700" b="1" i="1" dirty="0" err="1" smtClean="0"/>
              <a:t>Т.О.Ляднова</a:t>
            </a:r>
            <a:r>
              <a:rPr lang="ru-RU" sz="2700" b="1" i="1" dirty="0" smtClean="0"/>
              <a:t>, ГУ «</a:t>
            </a:r>
            <a:r>
              <a:rPr lang="ru-RU" sz="2700" b="1" i="1" dirty="0" err="1" smtClean="0"/>
              <a:t>БелИСА</a:t>
            </a:r>
            <a:r>
              <a:rPr lang="ru-RU" sz="2700" b="1" i="1" dirty="0" smtClean="0"/>
              <a:t>»,</a:t>
            </a:r>
            <a:r>
              <a:rPr lang="en-US" sz="2700" b="1" i="1" dirty="0" smtClean="0"/>
              <a:t> ICT NCP H2020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en-US" sz="2700" b="1" i="1" dirty="0" smtClean="0"/>
              <a:t>tlyadnova@fp7-nip.org.by</a:t>
            </a:r>
            <a:r>
              <a:rPr lang="en-US" sz="2700" b="1" i="1" dirty="0"/>
              <a:t/>
            </a:r>
            <a:br>
              <a:rPr lang="en-US" sz="2700" b="1" i="1" dirty="0"/>
            </a:br>
            <a:r>
              <a:rPr lang="en-US" sz="2700" b="1" i="1" dirty="0"/>
              <a:t>+375 17 </a:t>
            </a:r>
            <a:r>
              <a:rPr lang="en-US" sz="2700" b="1" i="1" dirty="0" smtClean="0"/>
              <a:t>2031016, </a:t>
            </a:r>
            <a:r>
              <a:rPr lang="en-US" sz="2700" b="1" i="1" dirty="0"/>
              <a:t>+375 29 </a:t>
            </a:r>
            <a:r>
              <a:rPr lang="en-US" sz="2700" b="1" i="1" dirty="0" smtClean="0"/>
              <a:t>3359868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581128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dirty="0" smtClean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2-й Белорусско-Прибалтийский Форум</a:t>
            </a:r>
          </a:p>
          <a:p>
            <a:pPr>
              <a:lnSpc>
                <a:spcPts val="1600"/>
              </a:lnSpc>
            </a:pPr>
            <a:endParaRPr lang="ru-RU" dirty="0" smtClean="0">
              <a:solidFill>
                <a:srgbClr val="0034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600"/>
              </a:lnSpc>
            </a:pPr>
            <a:r>
              <a:rPr lang="ru-RU" dirty="0" smtClean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«СОТРУДНИЧЕСТВО – КАТАЛИЗАТОР ИННОВАЦИОННОГО РОСТА»</a:t>
            </a:r>
          </a:p>
          <a:p>
            <a:pPr>
              <a:lnSpc>
                <a:spcPts val="1600"/>
              </a:lnSpc>
            </a:pPr>
            <a:endParaRPr lang="ru-RU" dirty="0" smtClean="0">
              <a:solidFill>
                <a:srgbClr val="0034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dirty="0" smtClean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октября </a:t>
            </a:r>
            <a:r>
              <a:rPr lang="ru-RU" dirty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года, г. Минск</a:t>
            </a:r>
          </a:p>
        </p:txBody>
      </p:sp>
      <p:pic>
        <p:nvPicPr>
          <p:cNvPr id="7" name="Рисунок 6" descr="Hom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589240"/>
            <a:ext cx="1828800" cy="92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Государственный комитет по науке и технологиям Республики Беларусь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8426" y="5510120"/>
            <a:ext cx="102870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4132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5000">
        <p14:prism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</a:rPr>
              <a:t>Рабочие программы на 2016-2017</a:t>
            </a:r>
            <a:br>
              <a:rPr lang="ru-RU" u="sng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rgbClr val="003482"/>
                </a:solidFill>
              </a:rPr>
              <a:t>Конкурсы 2017 года будут открыты </a:t>
            </a:r>
            <a:r>
              <a:rPr lang="ru-RU" sz="3600" b="1" dirty="0" smtClean="0"/>
              <a:t>осенью 2016</a:t>
            </a:r>
            <a:endParaRPr lang="ru-RU" sz="3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4098" name="Picture 2" descr="http://ec.europa.eu/programmes/horizon2020/en/system/files/newsroom/slide1_10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512" y="2348880"/>
            <a:ext cx="8568952" cy="43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153176">
            <a:off x="43473" y="1876605"/>
            <a:ext cx="92890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http://ec.europa.eu/research/participants/portal/desktop/en/funding/reference_docs.html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661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7769225" y="5508625"/>
            <a:ext cx="13747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>
            <a:spAutoFit/>
          </a:bodyPr>
          <a:lstStyle>
            <a:lvl1pPr defTabSz="4492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fr-FR" altLang="ru-RU" sz="2000">
              <a:solidFill>
                <a:srgbClr val="FFFFFF"/>
              </a:solidFill>
            </a:endParaRPr>
          </a:p>
        </p:txBody>
      </p:sp>
      <p:sp>
        <p:nvSpPr>
          <p:cNvPr id="17411" name="AutoShape 4"/>
          <p:cNvSpPr>
            <a:spLocks noChangeAspect="1" noChangeArrowheads="1"/>
          </p:cNvSpPr>
          <p:nvPr/>
        </p:nvSpPr>
        <p:spPr bwMode="auto">
          <a:xfrm>
            <a:off x="677863" y="1017588"/>
            <a:ext cx="72786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/>
          <a:lstStyle>
            <a:lvl1pPr defTabSz="8001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001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001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001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001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001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001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001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001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r-BE" altLang="ru-RU" sz="200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019250"/>
            <a:ext cx="6031166" cy="171082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44000" tIns="108000" rIns="144000" b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smtClean="0">
                <a:solidFill>
                  <a:srgbClr val="0070C0"/>
                </a:solidFill>
                <a:latin typeface="Verdana" pitchFamily="34" charset="0"/>
              </a:rPr>
              <a:t>Excellent Science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 sz="800" b="1" smtClean="0">
              <a:solidFill>
                <a:srgbClr val="404040"/>
              </a:solidFill>
              <a:latin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BE" sz="1400" b="1" smtClean="0">
                <a:solidFill>
                  <a:srgbClr val="404040"/>
                </a:solidFill>
                <a:latin typeface="Verdana" pitchFamily="34" charset="0"/>
              </a:rPr>
              <a:t>Frontier Research (ERC)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BE" sz="1400" b="1" smtClean="0">
                <a:solidFill>
                  <a:srgbClr val="404040"/>
                </a:solidFill>
                <a:latin typeface="Verdana" pitchFamily="34" charset="0"/>
              </a:rPr>
              <a:t>Future and Emerging Technologies (FET)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BE" sz="1400" b="1" smtClean="0">
                <a:solidFill>
                  <a:srgbClr val="404040"/>
                </a:solidFill>
                <a:latin typeface="Verdana" pitchFamily="34" charset="0"/>
              </a:rPr>
              <a:t>Skills and career development (Marie Skłodowska-Curie)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BE" sz="1400" b="1" smtClean="0">
                <a:solidFill>
                  <a:srgbClr val="404040"/>
                </a:solidFill>
                <a:latin typeface="Verdana" pitchFamily="34" charset="0"/>
              </a:rPr>
              <a:t>Research Infrastructures</a:t>
            </a:r>
            <a:endParaRPr lang="en-GB" sz="1400" b="1" smtClean="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3968" y="2891458"/>
            <a:ext cx="4780824" cy="301887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44000" tIns="108000" rIns="144000" bIns="10800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err="1" smtClean="0"/>
              <a:t>Societal</a:t>
            </a:r>
            <a:r>
              <a:rPr lang="fr-BE" dirty="0" smtClean="0"/>
              <a:t> Challenges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 smtClean="0"/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Health, demographic change and wellbeing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Food security, sustainable agriculture,</a:t>
            </a:r>
            <a:b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and the bio-based economy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Secure, clean and efficient energy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Smart, green and integrated transport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Climate action, resource efficiency,</a:t>
            </a:r>
            <a:b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and raw materials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Inclusive, innovative and reflective societies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Secure societies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5" y="2891458"/>
            <a:ext cx="4104456" cy="281882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4000" tIns="108000" rIns="144000" bIns="10800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err="1" smtClean="0"/>
              <a:t>Industrial</a:t>
            </a:r>
            <a:r>
              <a:rPr lang="fr-BE" dirty="0" smtClean="0"/>
              <a:t> Leadership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 smtClean="0"/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Leadership in enabling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and industrial technologies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n-GB" sz="1600" dirty="0" smtClean="0">
                <a:solidFill>
                  <a:srgbClr val="C00000"/>
                </a:solidFill>
              </a:rPr>
              <a:t>ICT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  Nanotech., Materials, Manuf. &amp; Processing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  Biotechnology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200" dirty="0" smtClean="0">
                <a:solidFill>
                  <a:schemeClr val="bg2">
                    <a:lumMod val="50000"/>
                  </a:schemeClr>
                </a:solidFill>
              </a:rPr>
              <a:t>  Space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Access to risk finance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Innovation in SMEs 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762000" y="3919179"/>
            <a:ext cx="929680" cy="340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just"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19872" y="3919179"/>
            <a:ext cx="897334" cy="340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868144" y="1704447"/>
            <a:ext cx="806236" cy="340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242422" y="2315394"/>
            <a:ext cx="905641" cy="340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88424" y="3107482"/>
            <a:ext cx="792088" cy="340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040687" y="4089394"/>
            <a:ext cx="921321" cy="340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172400" y="4412009"/>
            <a:ext cx="892392" cy="340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956376" y="4775434"/>
            <a:ext cx="864096" cy="340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172400" y="5478508"/>
            <a:ext cx="892391" cy="340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153658" y="5490889"/>
            <a:ext cx="794606" cy="340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9499" name="Title 3"/>
          <p:cNvSpPr>
            <a:spLocks noGrp="1"/>
          </p:cNvSpPr>
          <p:nvPr>
            <p:ph type="title"/>
          </p:nvPr>
        </p:nvSpPr>
        <p:spPr>
          <a:xfrm>
            <a:off x="457200" y="298450"/>
            <a:ext cx="8229600" cy="1119188"/>
          </a:xfrm>
          <a:extLst/>
        </p:spPr>
        <p:txBody>
          <a:bodyPr anchor="t"/>
          <a:lstStyle/>
          <a:p>
            <a:r>
              <a:rPr lang="en-GB" alt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ICT in H2020 &gt; LEIT-ICT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8320360" y="3645024"/>
            <a:ext cx="823639" cy="340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339752" y="5262022"/>
            <a:ext cx="936104" cy="340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77800" dist="101600" dir="2700000">
              <a:prstClr val="black">
                <a:alpha val="50000"/>
              </a:prstClr>
            </a:innerShdw>
          </a:effectLst>
        </p:spPr>
        <p:txBody>
          <a:bodyPr anchor="ctr" anchorCtr="1"/>
          <a:lstStyle/>
          <a:p>
            <a:pPr algn="ctr"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BE" sz="1600" b="1" dirty="0"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ICT</a:t>
            </a:r>
            <a:endParaRPr lang="en-GB" sz="1400" b="1" dirty="0"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56613" y="75981"/>
            <a:ext cx="505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7C32C-EEC6-4882-87D0-107DAAC4B0FD}" type="slidenum">
              <a:rPr lang="fr-BE">
                <a:solidFill>
                  <a:schemeClr val="bg1"/>
                </a:solidFill>
                <a:latin typeface="Arial" charset="0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81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extLst/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00"/>
                </a:solidFill>
              </a:rPr>
              <a:t>ICT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chemeClr val="accent3"/>
                </a:solidFill>
              </a:rPr>
              <a:t>in Three Pillars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563938" y="1844675"/>
            <a:ext cx="2016125" cy="1584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00"/>
                </a:solidFill>
              </a:rPr>
              <a:t>Excellent science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555875" y="3644900"/>
            <a:ext cx="2000250" cy="1584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00"/>
                </a:solidFill>
              </a:rPr>
              <a:t>Industrial leadership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43438" y="3644900"/>
            <a:ext cx="1933575" cy="1584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00"/>
                </a:solidFill>
              </a:rPr>
              <a:t>Societal challenges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6804025" y="3933825"/>
            <a:ext cx="1871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altLang="ru-RU" sz="3600" b="1">
                <a:solidFill>
                  <a:srgbClr val="FFFF00"/>
                </a:solidFill>
              </a:rPr>
              <a:t>~20%</a:t>
            </a:r>
            <a:endParaRPr lang="en-GB" altLang="ru-RU" sz="3600" b="1">
              <a:solidFill>
                <a:srgbClr val="FFFF00"/>
              </a:solidFill>
            </a:endParaRP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979613" y="1919288"/>
            <a:ext cx="144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altLang="ru-RU" sz="3600" b="1">
                <a:solidFill>
                  <a:srgbClr val="FFFF00"/>
                </a:solidFill>
              </a:rPr>
              <a:t>~25%</a:t>
            </a:r>
            <a:endParaRPr lang="en-GB" altLang="ru-RU" sz="3600" b="1">
              <a:solidFill>
                <a:srgbClr val="FFFF00"/>
              </a:solidFill>
            </a:endParaRP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827088" y="4006850"/>
            <a:ext cx="1944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altLang="ru-RU" sz="3600" b="1">
                <a:solidFill>
                  <a:srgbClr val="FFFF00"/>
                </a:solidFill>
              </a:rPr>
              <a:t>~55%</a:t>
            </a:r>
          </a:p>
        </p:txBody>
      </p:sp>
    </p:spTree>
    <p:extLst>
      <p:ext uri="{BB962C8B-B14F-4D97-AF65-F5344CB8AC3E}">
        <p14:creationId xmlns:p14="http://schemas.microsoft.com/office/powerpoint/2010/main" xmlns="" val="18389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16632" y="-531440"/>
            <a:ext cx="11377264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359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217488"/>
            <a:ext cx="8229600" cy="691232"/>
          </a:xfrm>
        </p:spPr>
        <p:txBody>
          <a:bodyPr/>
          <a:lstStyle/>
          <a:p>
            <a:r>
              <a:rPr lang="en-US" altLang="ru-RU" sz="3600" b="1" dirty="0" smtClean="0">
                <a:solidFill>
                  <a:schemeClr val="bg1"/>
                </a:solidFill>
              </a:rPr>
              <a:t>ICT Call Topics</a:t>
            </a:r>
            <a:endParaRPr lang="ru-RU" altLang="ru-RU" sz="36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450875"/>
              </p:ext>
            </p:extLst>
          </p:nvPr>
        </p:nvGraphicFramePr>
        <p:xfrm>
          <a:off x="107504" y="1052736"/>
          <a:ext cx="9036496" cy="5593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592"/>
                <a:gridCol w="6392365"/>
                <a:gridCol w="214064"/>
                <a:gridCol w="945475"/>
              </a:tblGrid>
              <a:tr h="28803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Information and Communication Technologies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4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A new generation of components and systems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ICT-01-2016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Smart Cyber-Physical Systems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ICT-02-2016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Thin, Organic and Large Area Electronics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ICT-03-2016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SSI – Smart System Integration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ICT-04-2017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Smart Anything Everywhere Initiative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4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Advanced Computing and Cloud Computing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ICT-05-2017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</a:rPr>
                        <a:t>Customised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 and low energy computing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ICT-06-2016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Cloud Computing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45.0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4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Future Internet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ICT-07-2017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5G PPP Research and Validation of critical technologies and systems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103.0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24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ICT-08-2017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5G PPP Convergent Technologies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45.0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24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ICT-09-2017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Networking research beyond 5G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24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ICT-10-2016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Software Technologies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312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ICT-11-2017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Collective Awareness Platforms for Sustainability and Social Innovation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24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ICT-12-2016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Net Innovation Initiative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33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ICT-13-2016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Future Internet Experimentation – Building a European experimental Infrastructure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</a:tr>
              <a:tr h="24474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Content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ICT-14-2016-2017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Big Data PPP: cross-sectorial and cross-lingual data integration and experimentation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ICT-15-2016-2017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Big Data PPP: Large Scale Pilot actions in sectors best benefitting from data-driven innovation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B6DFD-C1C5-42CA-ABF3-204F71B4C82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63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476673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altLang="ru-RU" sz="3600" b="1" dirty="0" smtClean="0">
                <a:solidFill>
                  <a:schemeClr val="bg1"/>
                </a:solidFill>
              </a:rPr>
              <a:t>ICT Call Topics</a:t>
            </a:r>
            <a:endParaRPr lang="ru-RU" altLang="ru-RU" sz="3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9713827"/>
              </p:ext>
            </p:extLst>
          </p:nvPr>
        </p:nvGraphicFramePr>
        <p:xfrm>
          <a:off x="352425" y="1601788"/>
          <a:ext cx="8691562" cy="4725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9255"/>
                <a:gridCol w="6237030"/>
                <a:gridCol w="1115277"/>
              </a:tblGrid>
              <a:tr h="437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ICT-16-2017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Big Data PPP: research addressing main technology challenges of the data economy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56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ICT-17-2016-2017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Big Data PPP: Support, industrial skills, benchmarking and evaluation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5.0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2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ICT-18-2016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Big Data PPP: privacy-preserving big data technologies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2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ICT-19-2017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Media and content convergence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39.0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2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ICT-20-2017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Tools for smart digital content in the creative industries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2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ICT-21-2016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Support technology transfer to the creative industries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2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ICT-22-2016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Technologies for Learning and Skills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2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ICT-23-2017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Interfaces for accessibility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2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ICT-24-2016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Gaming and gamification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233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Robotics and Autonomous Systems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ICT-25-2016-2017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Advanced robot capabilities research and take-up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30.0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34.0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2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ICT-26-2016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System abilities, development and pilot installations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42.0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2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ICT-27-2017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System abilities, </a:t>
                      </a:r>
                      <a:r>
                        <a:rPr lang="en-US" sz="1400" b="1" dirty="0" err="1">
                          <a:effectLst/>
                        </a:rPr>
                        <a:t>SME&amp;benchmarking</a:t>
                      </a:r>
                      <a:r>
                        <a:rPr lang="en-US" sz="1400" b="1" dirty="0">
                          <a:effectLst/>
                        </a:rPr>
                        <a:t> actions, safety certification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46.0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  <a:tr h="282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ICT-28-2017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Robotics Competition, coordination and support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BA1FD-F93C-4EEE-B55E-599E9082412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4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8788" y="173038"/>
            <a:ext cx="8229600" cy="750887"/>
          </a:xfrm>
        </p:spPr>
        <p:txBody>
          <a:bodyPr>
            <a:normAutofit/>
          </a:bodyPr>
          <a:lstStyle/>
          <a:p>
            <a:r>
              <a:rPr lang="en-US" altLang="ru-RU" sz="2800" b="1" dirty="0" smtClean="0">
                <a:solidFill>
                  <a:schemeClr val="bg1"/>
                </a:solidFill>
              </a:rPr>
              <a:t>ICT Call Topics</a:t>
            </a:r>
            <a:endParaRPr lang="ru-RU" altLang="ru-RU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8133543"/>
              </p:ext>
            </p:extLst>
          </p:nvPr>
        </p:nvGraphicFramePr>
        <p:xfrm>
          <a:off x="715963" y="906463"/>
          <a:ext cx="7912100" cy="5807081"/>
        </p:xfrm>
        <a:graphic>
          <a:graphicData uri="http://schemas.openxmlformats.org/drawingml/2006/table">
            <a:tbl>
              <a:tblPr/>
              <a:tblGrid>
                <a:gridCol w="1592262"/>
                <a:gridCol w="5303838"/>
                <a:gridCol w="1016000"/>
              </a:tblGrid>
              <a:tr h="250825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ICT Key Enabling Technologies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ICT-29-2016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Photonics KET 2016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66.0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ICT-30-2017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Photonics KET 2017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87.0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54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ICT-31-2017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Micro- and nanoelectronics technologies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23.0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ICT-32-2017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Startup Europe for Growth and Innovation Radar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12.0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ICT-33-2017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Innovation procurement networks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ICT-34-2016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Pre-Commercial Procurement open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52413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Responsibility and Creativity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ICT-35-2016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Enabling responsible IC-related research and innovation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ICT-36-2016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Boost synergies between artists, creative people and technologists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52413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International Cooperation Activities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ICT-37-2016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CHINA: Collaboration on Future Internet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ICT-38-2016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MEXICO: Collaboration on ICT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ICT-39-2016-2017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International partnership building in low and middle income countries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54000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EU-Japan Joint Call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825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EU-Brazil Joint Call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EUB-01-2017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Cloud Computing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EUB-02-2017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IoT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Pilots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54000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EU-South Korea Joint Call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EUK-01-2016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5G – Next Generation Communication Networks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EUK-02-2016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IoT Joint research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EUK-03-2016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Federated Cloud resource brokerage for mobile cloud services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E8FA3-853F-498D-800C-CE2927760B8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00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7ED02-1D22-436D-B1C4-CBA51F3159C5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33338" y="90488"/>
            <a:ext cx="8926513" cy="5784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271463" y="5803900"/>
            <a:ext cx="80216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>
                <a:hlinkClick r:id="rId3"/>
              </a:rPr>
              <a:t>http://eeca-ict.eu/images/uploads/pdf/H2020_workprogrammes_2016-2017/Guide_to_ICT-related_activities_in_WP2016-17.pdf</a:t>
            </a:r>
            <a:endParaRPr lang="en-US" altLang="ru-RU"/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094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0" y="332656"/>
            <a:ext cx="8244408" cy="1152128"/>
          </a:xfrm>
        </p:spPr>
        <p:txBody>
          <a:bodyPr>
            <a:normAutofit fontScale="90000"/>
          </a:bodyPr>
          <a:lstStyle/>
          <a:p>
            <a:r>
              <a:rPr lang="en-GB" altLang="ru-RU" dirty="0" smtClean="0">
                <a:solidFill>
                  <a:srgbClr val="0070C0"/>
                </a:solidFill>
                <a:ea typeface="Calibri" pitchFamily="34" charset="0"/>
              </a:rPr>
              <a:t/>
            </a:r>
            <a:br>
              <a:rPr lang="en-GB" altLang="ru-RU" dirty="0" smtClean="0">
                <a:solidFill>
                  <a:srgbClr val="0070C0"/>
                </a:solidFill>
                <a:ea typeface="Calibri" pitchFamily="34" charset="0"/>
              </a:rPr>
            </a:br>
            <a:r>
              <a:rPr lang="en-GB" alt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</a:rPr>
              <a:t>RISE</a:t>
            </a:r>
            <a:r>
              <a:rPr lang="en-GB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</a:rPr>
              <a:t>, Research and Innovation Staff Exchange</a:t>
            </a:r>
          </a:p>
        </p:txBody>
      </p:sp>
      <p:sp>
        <p:nvSpPr>
          <p:cNvPr id="10243" name="Text Placeholder 4"/>
          <p:cNvSpPr>
            <a:spLocks noGrp="1"/>
          </p:cNvSpPr>
          <p:nvPr>
            <p:ph type="body" idx="1"/>
          </p:nvPr>
        </p:nvSpPr>
        <p:spPr>
          <a:xfrm>
            <a:off x="114300" y="1628800"/>
            <a:ext cx="9029700" cy="36004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altLang="ru-RU" sz="1700" b="1" i="0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Международная </a:t>
            </a:r>
            <a:r>
              <a:rPr lang="ru-RU" altLang="ru-RU" sz="1700" b="1" i="0" dirty="0" smtClean="0">
                <a:ea typeface="Calibri" pitchFamily="34" charset="0"/>
                <a:cs typeface="Calibri" pitchFamily="34" charset="0"/>
              </a:rPr>
              <a:t>мобильность (через границу ЕС) или движение персонала </a:t>
            </a:r>
            <a:r>
              <a:rPr lang="ru-RU" altLang="ru-RU" sz="1700" b="1" i="0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между научными организациями  и бизнесом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altLang="ru-RU" sz="17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Любые страны</a:t>
            </a:r>
            <a:endParaRPr lang="en-GB" altLang="ru-RU" sz="1700" b="1" dirty="0">
              <a:solidFill>
                <a:srgbClr val="0070C0"/>
              </a:solidFill>
              <a:ea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altLang="ru-RU" sz="17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Любая</a:t>
            </a:r>
            <a:r>
              <a:rPr lang="ru-RU" altLang="ru-RU" sz="1700" b="1" dirty="0" smtClean="0">
                <a:solidFill>
                  <a:srgbClr val="993366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7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национальность</a:t>
            </a:r>
            <a:r>
              <a:rPr lang="ru-RU" altLang="ru-RU" sz="1700" b="1" dirty="0" smtClean="0">
                <a:solidFill>
                  <a:srgbClr val="993366"/>
                </a:solidFill>
                <a:ea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altLang="ru-RU" sz="17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Любые юридические лица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altLang="ru-RU" sz="1700" b="1" i="0" dirty="0" smtClean="0">
                <a:ea typeface="Calibri" pitchFamily="34" charset="0"/>
                <a:cs typeface="Calibri" pitchFamily="34" charset="0"/>
              </a:rPr>
              <a:t>Проект основан </a:t>
            </a:r>
            <a:r>
              <a:rPr lang="ru-RU" altLang="ru-RU" sz="1700" b="1" i="0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на совместной </a:t>
            </a:r>
            <a:r>
              <a:rPr lang="ru-RU" altLang="ru-RU" sz="1700" b="1" i="0" dirty="0" smtClean="0">
                <a:ea typeface="Calibri" pitchFamily="34" charset="0"/>
                <a:cs typeface="Calibri" pitchFamily="34" charset="0"/>
              </a:rPr>
              <a:t>научной и/или инновационной деятельности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altLang="ru-RU" sz="17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Тематика не ограничена </a:t>
            </a:r>
            <a:endParaRPr lang="ru-RU" altLang="ru-RU" sz="1700" b="1" i="0" dirty="0" smtClean="0">
              <a:solidFill>
                <a:srgbClr val="0070C0"/>
              </a:solidFill>
              <a:ea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altLang="ru-RU" sz="1700" b="1" dirty="0" smtClean="0">
                <a:ea typeface="Calibri" pitchFamily="34" charset="0"/>
                <a:cs typeface="Calibri" pitchFamily="34" charset="0"/>
              </a:rPr>
              <a:t>Проект реализуется через </a:t>
            </a:r>
            <a:r>
              <a:rPr lang="ru-RU" altLang="ru-RU" sz="17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командирование персонала </a:t>
            </a:r>
            <a:r>
              <a:rPr lang="ru-RU" altLang="ru-RU" sz="1700" b="1" dirty="0" smtClean="0">
                <a:ea typeface="Calibri" pitchFamily="34" charset="0"/>
                <a:cs typeface="Calibri" pitchFamily="34" charset="0"/>
              </a:rPr>
              <a:t>в партнерские организации</a:t>
            </a:r>
            <a:endParaRPr lang="ru-RU" altLang="ru-RU" sz="1700" b="1" i="0" dirty="0" smtClean="0">
              <a:ea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altLang="ru-RU" sz="1700" b="1" i="0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Каждый участник обменов </a:t>
            </a:r>
            <a:r>
              <a:rPr lang="ru-RU" altLang="ru-RU" sz="1700" b="1" i="0" dirty="0" smtClean="0">
                <a:ea typeface="Calibri" pitchFamily="34" charset="0"/>
                <a:cs typeface="Calibri" pitchFamily="34" charset="0"/>
              </a:rPr>
              <a:t>командируется на период </a:t>
            </a:r>
            <a:r>
              <a:rPr lang="ru-RU" altLang="ru-RU" sz="1700" b="1" i="0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от 1 до 12 месяцев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altLang="ru-RU" sz="17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Максимальный </a:t>
            </a:r>
            <a:r>
              <a:rPr lang="ru-RU" altLang="ru-RU" sz="1700" b="1" dirty="0" smtClean="0">
                <a:ea typeface="Calibri" pitchFamily="34" charset="0"/>
                <a:cs typeface="Calibri" pitchFamily="34" charset="0"/>
              </a:rPr>
              <a:t>размер проекта -  </a:t>
            </a:r>
            <a:r>
              <a:rPr lang="ru-RU" altLang="ru-RU" sz="1700" b="1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540 чел/месяцев обменов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altLang="ru-RU" sz="1700" b="1" i="0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Максимальная </a:t>
            </a:r>
            <a:r>
              <a:rPr lang="ru-RU" altLang="ru-RU" sz="1700" b="1" i="0" dirty="0" smtClean="0">
                <a:ea typeface="Calibri" pitchFamily="34" charset="0"/>
                <a:cs typeface="Calibri" pitchFamily="34" charset="0"/>
              </a:rPr>
              <a:t>длительность проекта </a:t>
            </a:r>
            <a:r>
              <a:rPr lang="ru-RU" altLang="ru-RU" sz="1700" b="1" i="0" dirty="0" smtClean="0">
                <a:solidFill>
                  <a:srgbClr val="0070C0"/>
                </a:solidFill>
                <a:ea typeface="Calibri" pitchFamily="34" charset="0"/>
                <a:cs typeface="Calibri" pitchFamily="34" charset="0"/>
              </a:rPr>
              <a:t>– 4 года</a:t>
            </a:r>
          </a:p>
          <a:p>
            <a:pPr>
              <a:buFontTx/>
              <a:buChar char="-"/>
            </a:pPr>
            <a:endParaRPr lang="en-GB" altLang="ru-RU" sz="2800" i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GB" altLang="ru-RU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5157191"/>
            <a:ext cx="8152830" cy="1440161"/>
          </a:xfrm>
          <a:prstGeom prst="rect">
            <a:avLst/>
          </a:prstGeom>
          <a:solidFill>
            <a:schemeClr val="bg2"/>
          </a:solidFill>
        </p:spPr>
        <p:txBody>
          <a:bodyPr vert="horz">
            <a:normAutofit fontScale="2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fr-BE" sz="5600" dirty="0" smtClean="0"/>
              <a:t>Next call:</a:t>
            </a:r>
          </a:p>
          <a:p>
            <a:pPr marL="109728" indent="0" algn="ctr">
              <a:buNone/>
            </a:pPr>
            <a:r>
              <a:rPr lang="fr-BE" sz="5600" dirty="0" smtClean="0">
                <a:solidFill>
                  <a:srgbClr val="FF0000"/>
                </a:solidFill>
              </a:rPr>
              <a:t>Opens: </a:t>
            </a:r>
            <a:r>
              <a:rPr lang="ru-RU" sz="5600" dirty="0" smtClean="0">
                <a:solidFill>
                  <a:srgbClr val="FF0000"/>
                </a:solidFill>
              </a:rPr>
              <a:t>1 </a:t>
            </a:r>
            <a:r>
              <a:rPr lang="en-US" sz="5600" dirty="0" smtClean="0">
                <a:solidFill>
                  <a:srgbClr val="FF0000"/>
                </a:solidFill>
              </a:rPr>
              <a:t>December </a:t>
            </a:r>
            <a:r>
              <a:rPr lang="fr-BE" sz="5600" dirty="0" smtClean="0">
                <a:solidFill>
                  <a:srgbClr val="FF0000"/>
                </a:solidFill>
              </a:rPr>
              <a:t>2016</a:t>
            </a:r>
          </a:p>
          <a:p>
            <a:pPr marL="109728" indent="0" algn="ctr">
              <a:buNone/>
            </a:pPr>
            <a:r>
              <a:rPr lang="fr-BE" sz="5600" dirty="0" smtClean="0">
                <a:solidFill>
                  <a:srgbClr val="FF0000"/>
                </a:solidFill>
              </a:rPr>
              <a:t>Closes: </a:t>
            </a:r>
            <a:r>
              <a:rPr lang="ru-RU" sz="5600" dirty="0" smtClean="0">
                <a:solidFill>
                  <a:srgbClr val="FF0000"/>
                </a:solidFill>
              </a:rPr>
              <a:t>5</a:t>
            </a:r>
            <a:r>
              <a:rPr lang="fr-BE" sz="5600" dirty="0" smtClean="0">
                <a:solidFill>
                  <a:srgbClr val="FF0000"/>
                </a:solidFill>
              </a:rPr>
              <a:t> April 201</a:t>
            </a:r>
            <a:r>
              <a:rPr lang="ru-RU" sz="5600" dirty="0" smtClean="0">
                <a:solidFill>
                  <a:srgbClr val="FF0000"/>
                </a:solidFill>
              </a:rPr>
              <a:t>7</a:t>
            </a:r>
            <a:r>
              <a:rPr lang="fr-BE" sz="5600" dirty="0" smtClean="0">
                <a:solidFill>
                  <a:srgbClr val="FF0000"/>
                </a:solidFill>
              </a:rPr>
              <a:t> </a:t>
            </a:r>
          </a:p>
          <a:p>
            <a:pPr marL="109728" indent="0" algn="ctr">
              <a:buNone/>
            </a:pPr>
            <a:r>
              <a:rPr lang="fr-BE" sz="5600" dirty="0" smtClean="0"/>
              <a:t>@ 17:00:00 CET</a:t>
            </a:r>
          </a:p>
          <a:p>
            <a:pPr marL="109728" indent="0" algn="ctr">
              <a:buNone/>
            </a:pPr>
            <a:r>
              <a:rPr lang="fr-BE" sz="5600" dirty="0" smtClean="0"/>
              <a:t>Details</a:t>
            </a:r>
            <a:r>
              <a:rPr lang="fr-BE" sz="5600" dirty="0"/>
              <a:t>: </a:t>
            </a:r>
            <a:endParaRPr lang="fr-BE" sz="5600" dirty="0" smtClean="0"/>
          </a:p>
          <a:p>
            <a:pPr marL="109728" indent="0" algn="ctr">
              <a:buNone/>
            </a:pPr>
            <a:r>
              <a:rPr lang="fr-BE" sz="5600" dirty="0">
                <a:hlinkClick r:id="rId3"/>
              </a:rPr>
              <a:t>http://</a:t>
            </a:r>
            <a:r>
              <a:rPr lang="fr-BE" sz="5600" dirty="0" smtClean="0">
                <a:hlinkClick r:id="rId3"/>
              </a:rPr>
              <a:t>ec.europa.eu/research/participants/portal/desktop/en/opportunities/h2020/calls/h2020-msca-rise-2017.html</a:t>
            </a:r>
            <a:endParaRPr lang="fr-BE" sz="5600" dirty="0" smtClean="0"/>
          </a:p>
          <a:p>
            <a:pPr marL="624078" indent="-514350" algn="ctr">
              <a:buFont typeface="+mj-lt"/>
              <a:buAutoNum type="arabicPeriod"/>
            </a:pPr>
            <a:endParaRPr lang="fr-BE" sz="3200" dirty="0" smtClean="0"/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5580112" y="620688"/>
            <a:ext cx="3312368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0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4432" y="908000"/>
            <a:ext cx="7139136" cy="49014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hlinkClick r:id="rId2"/>
              </a:rPr>
              <a:t/>
            </a:r>
            <a:br>
              <a:rPr lang="en-US" sz="3200" dirty="0" smtClean="0">
                <a:hlinkClick r:id="rId2"/>
              </a:rPr>
            </a:b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://www.cost.eu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53270"/>
            <a:ext cx="8147248" cy="4365986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/>
              <a:t>Создана в 1971 г.</a:t>
            </a:r>
          </a:p>
          <a:p>
            <a:r>
              <a:rPr lang="ru-RU" sz="2600" dirty="0" smtClean="0"/>
              <a:t>С 2013 г. – межправительственная бесприбыльная ассоциация </a:t>
            </a:r>
          </a:p>
          <a:p>
            <a:r>
              <a:rPr lang="ru-RU" sz="2600" b="1" dirty="0" smtClean="0"/>
              <a:t>Цель </a:t>
            </a:r>
            <a:r>
              <a:rPr lang="ru-RU" sz="2600" dirty="0" smtClean="0"/>
              <a:t>– </a:t>
            </a:r>
            <a:r>
              <a:rPr lang="ru-RU" sz="2600" dirty="0" smtClean="0">
                <a:solidFill>
                  <a:srgbClr val="FF0000"/>
                </a:solidFill>
              </a:rPr>
              <a:t>координация национальных исследований</a:t>
            </a:r>
          </a:p>
          <a:p>
            <a:r>
              <a:rPr lang="ru-RU" sz="2600" b="1" dirty="0" smtClean="0"/>
              <a:t>Страны-члены: </a:t>
            </a:r>
            <a:r>
              <a:rPr lang="ru-RU" sz="2600" b="1" dirty="0"/>
              <a:t>35 </a:t>
            </a:r>
            <a:r>
              <a:rPr lang="ru-RU" sz="2600" dirty="0"/>
              <a:t>– Австрия, Бельгия, Босния и Герцеговина, Болгария, Хорватия, Кипр, Чехия, Дания, Эстония, Финляндия, Франция, Германия, Греция, Венгрия, Исландия, Ирландия, Италия, Латвия, Литва, Люксембург, Мальта, Нидерланды, Норвегия, Польша, Португалия, Румыния, Сербия, Словакия, Словения, Испания, Швеция, Швейцария, Турция, Великобритания и Македония</a:t>
            </a:r>
            <a:r>
              <a:rPr lang="ru-RU" sz="2600" dirty="0" smtClean="0"/>
              <a:t>.</a:t>
            </a:r>
          </a:p>
          <a:p>
            <a:r>
              <a:rPr lang="ru-RU" sz="2600" dirty="0" smtClean="0"/>
              <a:t>Государство-партнер - </a:t>
            </a:r>
            <a:r>
              <a:rPr lang="ru-RU" sz="2600" dirty="0"/>
              <a:t>Израиль</a:t>
            </a:r>
            <a:r>
              <a:rPr lang="ru-RU" sz="2600" dirty="0" smtClean="0"/>
              <a:t>.</a:t>
            </a:r>
          </a:p>
          <a:p>
            <a:r>
              <a:rPr lang="ru-RU" sz="2600" b="1" dirty="0" smtClean="0"/>
              <a:t>Приветствуется участие ближайших соседей</a:t>
            </a:r>
            <a:r>
              <a:rPr lang="ru-RU" sz="2600" dirty="0" smtClean="0"/>
              <a:t> - Алжир</a:t>
            </a:r>
            <a:r>
              <a:rPr lang="ru-RU" sz="2600" dirty="0"/>
              <a:t>, Армения, Азербайджан, </a:t>
            </a:r>
            <a:r>
              <a:rPr lang="ru-RU" sz="2600" b="1" dirty="0">
                <a:solidFill>
                  <a:srgbClr val="FF0000"/>
                </a:solidFill>
              </a:rPr>
              <a:t>Беларусь</a:t>
            </a:r>
            <a:r>
              <a:rPr lang="ru-RU" sz="2600" b="1" dirty="0"/>
              <a:t>,</a:t>
            </a:r>
            <a:r>
              <a:rPr lang="ru-RU" sz="2600" dirty="0"/>
              <a:t> Египет, Грузия, Иордания, Ливан, Ливия, Молдова, Черногория, Марокко, Палестинская автономия, Россия, Сирия, Тунис и </a:t>
            </a:r>
            <a:r>
              <a:rPr lang="ru-RU" sz="2600" dirty="0" smtClean="0"/>
              <a:t>Украина</a:t>
            </a:r>
          </a:p>
          <a:p>
            <a:r>
              <a:rPr lang="ru-RU" sz="2600" b="1" dirty="0" smtClean="0"/>
              <a:t>Финансируется ЕС</a:t>
            </a:r>
            <a:r>
              <a:rPr lang="ru-RU" sz="2600" dirty="0" smtClean="0"/>
              <a:t>, бюджет – 300 млн. евро на 2014-2020</a:t>
            </a:r>
          </a:p>
          <a:p>
            <a:r>
              <a:rPr lang="ru-RU" sz="2600" dirty="0" smtClean="0"/>
              <a:t>Поддержка предоставляется в форме </a:t>
            </a:r>
            <a:r>
              <a:rPr lang="en-US" sz="2600" b="1" dirty="0" smtClean="0"/>
              <a:t>COST action</a:t>
            </a:r>
            <a:endParaRPr lang="ru-RU" sz="2600" b="1" dirty="0" smtClean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23983"/>
            <a:ext cx="5317480" cy="11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18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908720"/>
            <a:ext cx="8229600" cy="1069848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2054950"/>
            <a:ext cx="799288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3482"/>
                </a:solidFill>
                <a:latin typeface="+mj-lt"/>
              </a:rPr>
              <a:t>Программа ЕС Горизонт 2020</a:t>
            </a:r>
            <a:r>
              <a:rPr lang="en-US" sz="2400" b="1" dirty="0" smtClean="0">
                <a:solidFill>
                  <a:srgbClr val="003482"/>
                </a:solidFill>
                <a:latin typeface="+mj-lt"/>
              </a:rPr>
              <a:t> (H2020)</a:t>
            </a:r>
            <a:r>
              <a:rPr lang="ru-RU" sz="2400" b="1" dirty="0" smtClean="0">
                <a:solidFill>
                  <a:srgbClr val="003482"/>
                </a:solidFill>
                <a:latin typeface="+mj-lt"/>
              </a:rPr>
              <a:t> – краткий обзор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+mj-lt"/>
              </a:rPr>
              <a:t>Формы участия в Н2020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3482"/>
                </a:solidFill>
                <a:latin typeface="+mj-lt"/>
              </a:rPr>
              <a:t>Отдельные программы Н2020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3482"/>
                </a:solidFill>
                <a:latin typeface="+mj-lt"/>
              </a:rPr>
              <a:t>Возможности </a:t>
            </a:r>
            <a:r>
              <a:rPr lang="ru-RU" sz="2400" b="1" dirty="0">
                <a:solidFill>
                  <a:srgbClr val="003482"/>
                </a:solidFill>
                <a:latin typeface="+mj-lt"/>
              </a:rPr>
              <a:t>получения поддержки </a:t>
            </a:r>
            <a:r>
              <a:rPr lang="ru-RU" sz="2400" b="1" dirty="0" smtClean="0">
                <a:solidFill>
                  <a:srgbClr val="003482"/>
                </a:solidFill>
                <a:latin typeface="+mj-lt"/>
              </a:rPr>
              <a:t>участия</a:t>
            </a:r>
            <a:r>
              <a:rPr lang="en-US" sz="2400" b="1" dirty="0" smtClean="0">
                <a:solidFill>
                  <a:srgbClr val="003482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3482"/>
                </a:solidFill>
                <a:latin typeface="+mj-lt"/>
              </a:rPr>
              <a:t>организаций РБ в </a:t>
            </a:r>
            <a:r>
              <a:rPr lang="ru-RU" sz="2400" b="1" dirty="0">
                <a:solidFill>
                  <a:srgbClr val="003482"/>
                </a:solidFill>
                <a:latin typeface="+mj-lt"/>
              </a:rPr>
              <a:t>программе </a:t>
            </a:r>
            <a:r>
              <a:rPr lang="en-US" sz="2400" b="1" dirty="0" smtClean="0">
                <a:solidFill>
                  <a:srgbClr val="003482"/>
                </a:solidFill>
                <a:latin typeface="+mj-lt"/>
              </a:rPr>
              <a:t>H</a:t>
            </a:r>
            <a:r>
              <a:rPr lang="ru-RU" sz="2400" b="1" dirty="0" smtClean="0">
                <a:solidFill>
                  <a:srgbClr val="003482"/>
                </a:solidFill>
                <a:latin typeface="+mj-lt"/>
              </a:rPr>
              <a:t>2020</a:t>
            </a:r>
            <a:endParaRPr lang="en-US" sz="2400" b="1" dirty="0" smtClean="0">
              <a:solidFill>
                <a:srgbClr val="003482"/>
              </a:solidFill>
              <a:latin typeface="+mj-lt"/>
            </a:endParaRPr>
          </a:p>
          <a:p>
            <a:pPr marL="538163" indent="-269875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+mj-lt"/>
              </a:rPr>
              <a:t>Сеть Национальных контактных точек РБ</a:t>
            </a:r>
          </a:p>
          <a:p>
            <a:pPr marL="538163" indent="-269875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+mj-lt"/>
              </a:rPr>
              <a:t>Текущие проекты Н2020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3482"/>
                </a:solidFill>
                <a:latin typeface="+mj-lt"/>
              </a:rPr>
              <a:t>Программы Трансграничного Сотрудничества ЕС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+mj-lt"/>
              </a:rPr>
              <a:t>Сеть ЕЕ</a:t>
            </a:r>
            <a:r>
              <a:rPr lang="en-US" sz="2400" b="1" dirty="0" smtClean="0">
                <a:latin typeface="+mj-lt"/>
              </a:rPr>
              <a:t>N - </a:t>
            </a:r>
            <a:r>
              <a:rPr lang="ru-RU" sz="2400" b="1" dirty="0" smtClean="0">
                <a:latin typeface="+mj-lt"/>
              </a:rPr>
              <a:t>Беларусь</a:t>
            </a:r>
            <a:r>
              <a:rPr lang="ru-RU" sz="2400" dirty="0" smtClean="0">
                <a:latin typeface="+mj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+mj-lt"/>
              </a:rPr>
              <a:t>Полезные ссылки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368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188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action: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правила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Заявка формируется мин. 5 организациями из стран-членов </a:t>
            </a:r>
            <a:r>
              <a:rPr lang="en-US" dirty="0" smtClean="0"/>
              <a:t>COST</a:t>
            </a:r>
          </a:p>
          <a:p>
            <a:r>
              <a:rPr lang="ru-RU" dirty="0" smtClean="0"/>
              <a:t>Принцип формирования - </a:t>
            </a:r>
            <a:r>
              <a:rPr lang="en-US" dirty="0" smtClean="0">
                <a:solidFill>
                  <a:srgbClr val="FF0000"/>
                </a:solidFill>
              </a:rPr>
              <a:t>bottom-up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Научные панели:</a:t>
            </a:r>
          </a:p>
          <a:p>
            <a:pPr marL="667512" lvl="2" indent="0">
              <a:buNone/>
            </a:pPr>
            <a:r>
              <a:rPr lang="ru-RU" dirty="0" smtClean="0">
                <a:solidFill>
                  <a:srgbClr val="003482"/>
                </a:solidFill>
              </a:rPr>
              <a:t>1. </a:t>
            </a:r>
            <a:r>
              <a:rPr lang="ru-RU" dirty="0" smtClean="0">
                <a:solidFill>
                  <a:schemeClr val="tx2"/>
                </a:solidFill>
              </a:rPr>
              <a:t>Биомедицина </a:t>
            </a:r>
            <a:r>
              <a:rPr lang="ru-RU" dirty="0">
                <a:solidFill>
                  <a:schemeClr val="tx2"/>
                </a:solidFill>
              </a:rPr>
              <a:t>и молекулярные </a:t>
            </a:r>
            <a:r>
              <a:rPr lang="ru-RU" dirty="0" err="1">
                <a:solidFill>
                  <a:schemeClr val="tx2"/>
                </a:solidFill>
              </a:rPr>
              <a:t>бионауки</a:t>
            </a:r>
            <a:endParaRPr lang="ru-RU" dirty="0">
              <a:solidFill>
                <a:schemeClr val="tx2"/>
              </a:solidFill>
            </a:endParaRPr>
          </a:p>
          <a:p>
            <a:pPr marL="676656" lvl="2" indent="0">
              <a:buNone/>
            </a:pPr>
            <a:r>
              <a:rPr lang="ru-RU" dirty="0">
                <a:solidFill>
                  <a:srgbClr val="003482"/>
                </a:solidFill>
              </a:rPr>
              <a:t>2. Питание и сельское хозяйство</a:t>
            </a:r>
          </a:p>
          <a:p>
            <a:pPr marL="676656" lvl="2" indent="0">
              <a:buNone/>
            </a:pPr>
            <a:r>
              <a:rPr lang="ru-RU" dirty="0">
                <a:solidFill>
                  <a:srgbClr val="003482"/>
                </a:solidFill>
              </a:rPr>
              <a:t>3. Лес, его продукты и услуги</a:t>
            </a:r>
          </a:p>
          <a:p>
            <a:pPr marL="676656" lvl="2" indent="0">
              <a:buNone/>
            </a:pPr>
            <a:r>
              <a:rPr lang="ru-RU" dirty="0">
                <a:solidFill>
                  <a:srgbClr val="003482"/>
                </a:solidFill>
              </a:rPr>
              <a:t>4. Материалы, физика и </a:t>
            </a:r>
            <a:r>
              <a:rPr lang="ru-RU" dirty="0" err="1">
                <a:solidFill>
                  <a:srgbClr val="003482"/>
                </a:solidFill>
              </a:rPr>
              <a:t>нанонауки</a:t>
            </a:r>
            <a:endParaRPr lang="ru-RU" dirty="0">
              <a:solidFill>
                <a:srgbClr val="003482"/>
              </a:solidFill>
            </a:endParaRPr>
          </a:p>
          <a:p>
            <a:pPr marL="676656" lvl="2" indent="0">
              <a:buNone/>
            </a:pPr>
            <a:r>
              <a:rPr lang="ru-RU" dirty="0">
                <a:solidFill>
                  <a:srgbClr val="003482"/>
                </a:solidFill>
              </a:rPr>
              <a:t>5. </a:t>
            </a:r>
            <a:r>
              <a:rPr lang="ru-RU" dirty="0">
                <a:solidFill>
                  <a:srgbClr val="002060"/>
                </a:solidFill>
              </a:rPr>
              <a:t>Химия, молекулярные науки и технологии</a:t>
            </a:r>
          </a:p>
          <a:p>
            <a:pPr marL="676656" lvl="2" indent="0">
              <a:buNone/>
            </a:pPr>
            <a:r>
              <a:rPr lang="ru-RU" dirty="0">
                <a:solidFill>
                  <a:srgbClr val="002060"/>
                </a:solidFill>
              </a:rPr>
              <a:t>6. Науки о Земле и управление окружающей средой</a:t>
            </a:r>
          </a:p>
          <a:p>
            <a:pPr marL="676656" lvl="2" indent="0">
              <a:buNone/>
            </a:pPr>
            <a:r>
              <a:rPr lang="ru-RU" dirty="0">
                <a:solidFill>
                  <a:srgbClr val="002060"/>
                </a:solidFill>
              </a:rPr>
              <a:t>7. Информационные и коммуникационные технологии</a:t>
            </a:r>
          </a:p>
          <a:p>
            <a:pPr marL="676656" lvl="2" indent="0">
              <a:buNone/>
            </a:pPr>
            <a:r>
              <a:rPr lang="ru-RU" dirty="0">
                <a:solidFill>
                  <a:srgbClr val="002060"/>
                </a:solidFill>
              </a:rPr>
              <a:t>8. Транспорт и развитие городов</a:t>
            </a:r>
          </a:p>
          <a:p>
            <a:pPr marL="676656" lvl="2" indent="0">
              <a:buNone/>
            </a:pPr>
            <a:r>
              <a:rPr lang="ru-RU" dirty="0">
                <a:solidFill>
                  <a:srgbClr val="002060"/>
                </a:solidFill>
              </a:rPr>
              <a:t>9. Индивидуумы, общество, культура и </a:t>
            </a:r>
            <a:r>
              <a:rPr lang="ru-RU" dirty="0" smtClean="0">
                <a:solidFill>
                  <a:srgbClr val="002060"/>
                </a:solidFill>
              </a:rPr>
              <a:t>здоровье</a:t>
            </a:r>
          </a:p>
          <a:p>
            <a:pPr marL="676656" lvl="2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10. Междисциплинарные исследования</a:t>
            </a:r>
          </a:p>
          <a:p>
            <a:r>
              <a:rPr lang="ru-RU" dirty="0" smtClean="0"/>
              <a:t>Длительность – 4 года</a:t>
            </a:r>
          </a:p>
          <a:p>
            <a:r>
              <a:rPr lang="ru-RU" dirty="0" smtClean="0"/>
              <a:t>Возможность присоединения к проекту во время его реализации (сеть, ср. кол-во организаций – 24) </a:t>
            </a:r>
            <a:endParaRPr lang="en-US" dirty="0" smtClean="0"/>
          </a:p>
          <a:p>
            <a:r>
              <a:rPr lang="ru-RU" dirty="0" smtClean="0"/>
              <a:t>Бюджет</a:t>
            </a:r>
            <a:r>
              <a:rPr lang="ru-RU" dirty="0"/>
              <a:t>: 130 тыс. евро/</a:t>
            </a:r>
            <a:r>
              <a:rPr lang="en-US" dirty="0"/>
              <a:t>COST action/</a:t>
            </a:r>
            <a:r>
              <a:rPr lang="ru-RU" dirty="0" smtClean="0"/>
              <a:t>год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23580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action: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+mj-lt"/>
              </a:rPr>
              <a:t>Финансируется: координация </a:t>
            </a:r>
            <a:r>
              <a:rPr lang="ru-RU" sz="1600" b="1" dirty="0">
                <a:latin typeface="+mj-lt"/>
              </a:rPr>
              <a:t>национальных </a:t>
            </a:r>
            <a:r>
              <a:rPr lang="ru-RU" sz="1600" b="1" dirty="0" smtClean="0">
                <a:latin typeface="+mj-lt"/>
              </a:rPr>
              <a:t>исследований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rgbClr val="003482"/>
                </a:solidFill>
                <a:latin typeface="+mj-lt"/>
              </a:rPr>
              <a:t>Организация ежегодных заседаний проекта и участие в них,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rgbClr val="003482"/>
                </a:solidFill>
                <a:latin typeface="+mj-lt"/>
              </a:rPr>
              <a:t>Организация заседаний рабочих групп и школ, и  </a:t>
            </a:r>
            <a:r>
              <a:rPr lang="ru-RU" sz="1600" dirty="0">
                <a:solidFill>
                  <a:srgbClr val="003482"/>
                </a:solidFill>
                <a:latin typeface="+mj-lt"/>
              </a:rPr>
              <a:t>научных мероприятий, семинаров, конференций, школ и участие в них, </a:t>
            </a:r>
            <a:endParaRPr lang="ru-RU" sz="1600" dirty="0" smtClean="0">
              <a:solidFill>
                <a:srgbClr val="003482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rgbClr val="003482"/>
                </a:solidFill>
                <a:latin typeface="+mj-lt"/>
              </a:rPr>
              <a:t>краткосрочные </a:t>
            </a:r>
            <a:r>
              <a:rPr lang="ru-RU" sz="1600" dirty="0">
                <a:solidFill>
                  <a:srgbClr val="003482"/>
                </a:solidFill>
                <a:latin typeface="+mj-lt"/>
              </a:rPr>
              <a:t>научные командировки, </a:t>
            </a:r>
            <a:endParaRPr lang="ru-RU" sz="1600" dirty="0" smtClean="0">
              <a:solidFill>
                <a:srgbClr val="003482"/>
              </a:solidFill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rgbClr val="003482"/>
                </a:solidFill>
                <a:latin typeface="+mj-lt"/>
              </a:rPr>
              <a:t>публикации </a:t>
            </a:r>
            <a:r>
              <a:rPr lang="ru-RU" sz="1600" dirty="0">
                <a:solidFill>
                  <a:srgbClr val="003482"/>
                </a:solidFill>
                <a:latin typeface="+mj-lt"/>
              </a:rPr>
              <a:t>и др. виды деятельности, связанные с распространением информации о результатах научных исследований. </a:t>
            </a:r>
            <a:endParaRPr lang="ru-RU" sz="1600" dirty="0" smtClean="0">
              <a:solidFill>
                <a:srgbClr val="003482"/>
              </a:solidFill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Особое </a:t>
            </a:r>
            <a:r>
              <a:rPr lang="ru-RU" sz="1600" dirty="0">
                <a:latin typeface="+mj-lt"/>
              </a:rPr>
              <a:t>внимание уделяется поддержке международной мобильности молодых ученых.</a:t>
            </a:r>
            <a:endParaRPr lang="ru-RU" sz="1600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Не финансируется: исследования </a:t>
            </a:r>
            <a:r>
              <a:rPr lang="ru-RU" sz="1600" b="1" dirty="0">
                <a:latin typeface="+mj-lt"/>
              </a:rPr>
              <a:t>как таковые</a:t>
            </a:r>
            <a:r>
              <a:rPr lang="ru-RU" sz="1600" dirty="0">
                <a:latin typeface="+mj-lt"/>
              </a:rPr>
              <a:t>  (заработная плата, инфраструктура и т.д.) </a:t>
            </a:r>
            <a:endParaRPr lang="ru-RU" sz="1600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Участие организаций из стран-ближайших соседей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(Беларусь)</a:t>
            </a:r>
            <a:r>
              <a:rPr lang="ru-RU" sz="1600" b="1" dirty="0" smtClean="0">
                <a:latin typeface="+mj-lt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rgbClr val="003482"/>
                </a:solidFill>
                <a:latin typeface="+mj-lt"/>
              </a:rPr>
              <a:t>макс. 2 организации в каждой </a:t>
            </a:r>
            <a:r>
              <a:rPr lang="en-US" sz="1600" dirty="0" smtClean="0">
                <a:solidFill>
                  <a:srgbClr val="003482"/>
                </a:solidFill>
                <a:latin typeface="+mj-lt"/>
              </a:rPr>
              <a:t>COST action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rgbClr val="003482"/>
                </a:solidFill>
                <a:latin typeface="+mj-lt"/>
              </a:rPr>
              <a:t>макс. 2 представителя от каждой организации-участника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rgbClr val="003482"/>
                </a:solidFill>
                <a:latin typeface="+mj-lt"/>
              </a:rPr>
              <a:t>но: в каждом мероприятии в рамках проекта финансируется участие только 1 представителя от организации-участника, т.е. макс. 2 эксперта от страны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rgbClr val="003482"/>
                </a:solidFill>
                <a:latin typeface="+mj-lt"/>
              </a:rPr>
              <a:t>с момента подготовки заявки на </a:t>
            </a:r>
            <a:r>
              <a:rPr lang="en-US" sz="1600" dirty="0" smtClean="0">
                <a:solidFill>
                  <a:srgbClr val="003482"/>
                </a:solidFill>
                <a:latin typeface="+mj-lt"/>
              </a:rPr>
              <a:t>COST</a:t>
            </a:r>
            <a:r>
              <a:rPr lang="ru-RU" sz="1600" dirty="0" smtClean="0">
                <a:solidFill>
                  <a:srgbClr val="003482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3482"/>
                </a:solidFill>
                <a:latin typeface="+mj-lt"/>
              </a:rPr>
              <a:t>action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rgbClr val="003482"/>
                </a:solidFill>
                <a:latin typeface="+mj-lt"/>
              </a:rPr>
              <a:t>путем присоединения к уже идущему проекту</a:t>
            </a:r>
          </a:p>
          <a:p>
            <a:r>
              <a:rPr lang="ru-RU" sz="1600" dirty="0" smtClean="0">
                <a:latin typeface="+mj-lt"/>
              </a:rPr>
              <a:t>В случае присоединения к </a:t>
            </a:r>
            <a:r>
              <a:rPr lang="en-US" sz="1600" dirty="0" smtClean="0">
                <a:latin typeface="+mj-lt"/>
              </a:rPr>
              <a:t>COST action </a:t>
            </a:r>
            <a:r>
              <a:rPr lang="ru-RU" sz="1600" dirty="0" smtClean="0">
                <a:latin typeface="+mj-lt"/>
              </a:rPr>
              <a:t>организаций из стран-соседей </a:t>
            </a:r>
            <a:r>
              <a:rPr lang="ru-RU" sz="1600" b="1" u="sng" dirty="0" smtClean="0">
                <a:latin typeface="+mj-lt"/>
              </a:rPr>
              <a:t>бюджет проекта увеличивается </a:t>
            </a:r>
          </a:p>
          <a:p>
            <a:pPr marL="109728" indent="0">
              <a:buNone/>
            </a:pPr>
            <a:r>
              <a:rPr lang="ru-RU" sz="1600" b="1" dirty="0" smtClean="0">
                <a:latin typeface="+mj-lt"/>
              </a:rPr>
              <a:t>Подробнее о том, как присоединиться, см. </a:t>
            </a:r>
            <a:r>
              <a:rPr lang="en-US" sz="1600" b="1" dirty="0">
                <a:latin typeface="+mj-lt"/>
                <a:hlinkClick r:id="rId2"/>
              </a:rPr>
              <a:t>http://www.scienceportal.org.by/cooperation/opportunities/multilateral/cost</a:t>
            </a:r>
            <a:r>
              <a:rPr lang="en-US" sz="1600" b="1" dirty="0" smtClean="0">
                <a:latin typeface="+mj-lt"/>
                <a:hlinkClick r:id="rId2"/>
              </a:rPr>
              <a:t>/</a:t>
            </a:r>
            <a:r>
              <a:rPr lang="ru-RU" sz="1600" b="1" dirty="0" smtClean="0">
                <a:latin typeface="+mj-lt"/>
              </a:rPr>
              <a:t> </a:t>
            </a:r>
            <a:endParaRPr lang="ru-RU" sz="1600" b="1" dirty="0"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88820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Actions - ICT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CE884-DCAD-4587-84B3-C1C577DFEDB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313895"/>
            <a:ext cx="9649072" cy="571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416459" y="2734147"/>
            <a:ext cx="1629624" cy="99588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35696" y="432351"/>
            <a:ext cx="4137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COST Actions - ICT</a:t>
            </a:r>
            <a:endParaRPr lang="ru-RU" sz="3600" dirty="0">
              <a:solidFill>
                <a:srgbClr val="00348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11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09431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Участие </a:t>
            </a:r>
            <a:r>
              <a:rPr lang="ru-RU" b="1" u="sng" dirty="0" smtClean="0">
                <a:solidFill>
                  <a:srgbClr val="EA5444"/>
                </a:solidFill>
              </a:rPr>
              <a:t>Беларуси</a:t>
            </a:r>
            <a:r>
              <a:rPr lang="ru-RU" u="sng" dirty="0" smtClean="0"/>
              <a:t> в «Горизонте 2020» (2014-2015):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solidFill>
                  <a:srgbClr val="003482"/>
                </a:solidFill>
              </a:rPr>
              <a:t>22 </a:t>
            </a:r>
            <a:r>
              <a:rPr lang="ru-RU" b="1" dirty="0">
                <a:solidFill>
                  <a:srgbClr val="003482"/>
                </a:solidFill>
              </a:rPr>
              <a:t>проекта</a:t>
            </a:r>
            <a:r>
              <a:rPr lang="en-US" b="1" dirty="0">
                <a:solidFill>
                  <a:srgbClr val="003482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 </a:t>
            </a:r>
            <a:r>
              <a:rPr lang="ru-RU" dirty="0">
                <a:solidFill>
                  <a:schemeClr val="tx1"/>
                </a:solidFill>
              </a:rPr>
              <a:t>общим объемом </a:t>
            </a:r>
            <a:r>
              <a:rPr lang="ru-RU" dirty="0" smtClean="0">
                <a:solidFill>
                  <a:schemeClr val="tx1"/>
                </a:solidFill>
              </a:rPr>
              <a:t>  финансирования </a:t>
            </a:r>
            <a:r>
              <a:rPr lang="ru-RU" dirty="0">
                <a:solidFill>
                  <a:schemeClr val="tx1"/>
                </a:solidFill>
              </a:rPr>
              <a:t>белорусских партнеров </a:t>
            </a:r>
            <a:r>
              <a:rPr lang="ru-RU" dirty="0" err="1">
                <a:solidFill>
                  <a:schemeClr val="tx1"/>
                </a:solidFill>
              </a:rPr>
              <a:t>ок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rgbClr val="003482"/>
                </a:solidFill>
              </a:rPr>
              <a:t>3,5 млн. евро (</a:t>
            </a:r>
            <a:r>
              <a:rPr lang="ru-RU" dirty="0"/>
              <a:t>подано &gt;80 заявок) </a:t>
            </a:r>
            <a:r>
              <a:rPr lang="ru-RU" b="1" dirty="0">
                <a:solidFill>
                  <a:srgbClr val="003482"/>
                </a:solidFill>
              </a:rPr>
              <a:t/>
            </a:r>
            <a:br>
              <a:rPr lang="ru-RU" b="1" dirty="0">
                <a:solidFill>
                  <a:srgbClr val="003482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перечень проектов: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hlinkClick r:id="rId2"/>
              </a:rPr>
              <a:t>http://fp7-nip.org.by/ru/hor20/BelPr/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67474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23021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Возможности получения поддержки участия </a:t>
            </a:r>
            <a:r>
              <a:rPr lang="ru-RU" b="1" dirty="0">
                <a:solidFill>
                  <a:srgbClr val="003482"/>
                </a:solidFill>
              </a:rPr>
              <a:t>организаций РБ </a:t>
            </a:r>
            <a:r>
              <a:rPr lang="ru-RU" b="1" dirty="0" smtClean="0"/>
              <a:t>в программе Горизонт 2020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78778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25252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/>
              <a:t>Сеть Национальных Контактных Точек Н2020 в РБ</a:t>
            </a:r>
            <a:endParaRPr lang="ru-RU" sz="31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25</a:t>
            </a:fld>
            <a:endParaRPr kumimoji="0"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832" y="908720"/>
            <a:ext cx="8856984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90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315" y="368032"/>
            <a:ext cx="8229600" cy="1066800"/>
          </a:xfrm>
        </p:spPr>
        <p:txBody>
          <a:bodyPr>
            <a:normAutofit fontScale="90000"/>
          </a:bodyPr>
          <a:lstStyle/>
          <a:p>
            <a:pPr>
              <a:lnSpc>
                <a:spcPts val="2600"/>
              </a:lnSpc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IncoNet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Plus: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диалога ЕС – Восточное партнерство в сфере науки и инноваций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315" y="3173250"/>
            <a:ext cx="6389901" cy="359431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26</a:t>
            </a:fld>
            <a:endParaRPr kumimoji="0"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268760"/>
            <a:ext cx="5733812" cy="322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04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916832"/>
            <a:ext cx="1087320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98072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</a:t>
            </a:r>
            <a:r>
              <a:rPr lang="ru-RU" sz="2800" b="1" dirty="0" smtClean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Idealist – </a:t>
            </a:r>
            <a:r>
              <a:rPr lang="ru-RU" sz="2800" b="1" dirty="0" smtClean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Сеть ИКТ НКТ программы Горизонт2020 </a:t>
            </a:r>
            <a:r>
              <a:rPr lang="en-US" sz="2800" b="1" dirty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http://www.ideal-ist.eu/</a:t>
            </a:r>
            <a:endParaRPr lang="ru-RU" sz="2800" b="1" dirty="0">
              <a:solidFill>
                <a:srgbClr val="0034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8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3052" y="1284267"/>
            <a:ext cx="7772400" cy="92297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rgbClr val="003482"/>
                </a:solidFill>
              </a:rPr>
              <a:t>Who we are </a:t>
            </a:r>
            <a:endParaRPr lang="en-GB" dirty="0">
              <a:solidFill>
                <a:srgbClr val="00348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69769" y="2016529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9027" y="2292698"/>
            <a:ext cx="36682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Network of </a:t>
            </a:r>
            <a:r>
              <a:rPr lang="en-GB" b="1" dirty="0" smtClean="0"/>
              <a:t>national contact points </a:t>
            </a:r>
            <a:endParaRPr lang="hr-H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 </a:t>
            </a:r>
            <a:r>
              <a:rPr lang="en-GB" b="1" dirty="0" smtClean="0"/>
              <a:t>ICT</a:t>
            </a:r>
            <a:r>
              <a:rPr lang="en-GB" dirty="0" smtClean="0"/>
              <a:t> in Horizon 2020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Worldwide </a:t>
            </a:r>
            <a:r>
              <a:rPr lang="en-GB" dirty="0" smtClean="0"/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In </a:t>
            </a:r>
            <a:r>
              <a:rPr lang="en-GB" dirty="0" smtClean="0"/>
              <a:t>your</a:t>
            </a:r>
            <a:r>
              <a:rPr lang="hr-HR" dirty="0" smtClean="0"/>
              <a:t> </a:t>
            </a:r>
            <a:r>
              <a:rPr lang="en-GB" dirty="0" smtClean="0"/>
              <a:t>own</a:t>
            </a:r>
            <a:r>
              <a:rPr lang="hr-HR" dirty="0" smtClean="0"/>
              <a:t> </a:t>
            </a:r>
            <a:r>
              <a:rPr lang="en-GB" dirty="0" smtClean="0"/>
              <a:t>language</a:t>
            </a:r>
          </a:p>
          <a:p>
            <a:endParaRPr lang="hr-HR" dirty="0" smtClean="0"/>
          </a:p>
          <a:p>
            <a:endParaRPr lang="hr-HR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48442"/>
            <a:ext cx="4793161" cy="46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om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1828800" cy="929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78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69" y="908721"/>
            <a:ext cx="7772400" cy="93610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b="1" dirty="0" smtClean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IDEAL-IST </a:t>
            </a:r>
            <a:r>
              <a:rPr lang="en-GB" b="1" dirty="0" smtClean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objectives</a:t>
            </a:r>
            <a:endParaRPr lang="en-GB" b="1" dirty="0">
              <a:solidFill>
                <a:srgbClr val="0034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69769" y="2016529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38361"/>
            <a:ext cx="76939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4C042"/>
                </a:solidFill>
                <a:latin typeface="+mj-lt"/>
              </a:rPr>
              <a:t>Reinforce</a:t>
            </a:r>
            <a:r>
              <a:rPr lang="en-GB" sz="2000" dirty="0" smtClean="0">
                <a:latin typeface="+mj-lt"/>
              </a:rPr>
              <a:t> the ICT network by promoting </a:t>
            </a:r>
            <a:r>
              <a:rPr lang="en-GB" sz="2000" b="1" dirty="0">
                <a:solidFill>
                  <a:srgbClr val="74C042"/>
                </a:solidFill>
                <a:latin typeface="+mj-lt"/>
              </a:rPr>
              <a:t>trans-national cooperation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Identify, promote and share </a:t>
            </a:r>
            <a:r>
              <a:rPr lang="en-GB" sz="2000" b="1" dirty="0">
                <a:solidFill>
                  <a:srgbClr val="74C042"/>
                </a:solidFill>
                <a:latin typeface="+mj-lt"/>
              </a:rPr>
              <a:t>good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Deliver </a:t>
            </a:r>
            <a:r>
              <a:rPr lang="en-GB" sz="2000" b="1" dirty="0">
                <a:solidFill>
                  <a:srgbClr val="74C042"/>
                </a:solidFill>
                <a:latin typeface="+mj-lt"/>
              </a:rPr>
              <a:t>tailor-made</a:t>
            </a:r>
            <a:r>
              <a:rPr lang="en-GB" sz="2000" dirty="0" smtClean="0">
                <a:latin typeface="+mj-lt"/>
              </a:rPr>
              <a:t> twinning and training </a:t>
            </a:r>
            <a:r>
              <a:rPr lang="en-GB" sz="2000" b="1" dirty="0">
                <a:solidFill>
                  <a:srgbClr val="74C042"/>
                </a:solidFill>
                <a:latin typeface="+mj-lt"/>
              </a:rPr>
              <a:t>measures</a:t>
            </a:r>
            <a:r>
              <a:rPr lang="en-GB" sz="2000" dirty="0" smtClean="0">
                <a:latin typeface="+mj-lt"/>
              </a:rPr>
              <a:t> to ICT NCPs and other H2020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Provide </a:t>
            </a:r>
            <a:r>
              <a:rPr lang="en-GB" sz="2000" b="1" dirty="0">
                <a:solidFill>
                  <a:srgbClr val="74C042"/>
                </a:solidFill>
                <a:latin typeface="+mj-lt"/>
              </a:rPr>
              <a:t>partner search</a:t>
            </a:r>
            <a:r>
              <a:rPr lang="en-GB" sz="2000" dirty="0" smtClean="0">
                <a:latin typeface="+mj-lt"/>
              </a:rPr>
              <a:t>, pre- and full </a:t>
            </a:r>
            <a:r>
              <a:rPr lang="en-GB" sz="2000" b="1" dirty="0">
                <a:solidFill>
                  <a:srgbClr val="74C042"/>
                </a:solidFill>
                <a:latin typeface="+mj-lt"/>
              </a:rPr>
              <a:t>proposal quality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Provide focused </a:t>
            </a:r>
            <a:r>
              <a:rPr lang="en-GB" sz="2000" b="1" dirty="0">
                <a:solidFill>
                  <a:srgbClr val="74C042"/>
                </a:solidFill>
                <a:latin typeface="+mj-lt"/>
              </a:rPr>
              <a:t>support</a:t>
            </a:r>
            <a:r>
              <a:rPr lang="en-GB" sz="2000" dirty="0" smtClean="0">
                <a:latin typeface="+mj-lt"/>
              </a:rPr>
              <a:t> for SMEs in the ICT sector and organisations </a:t>
            </a:r>
            <a:r>
              <a:rPr lang="en-GB" sz="2000" b="1" dirty="0">
                <a:solidFill>
                  <a:srgbClr val="74C042"/>
                </a:solidFill>
                <a:latin typeface="+mj-lt"/>
              </a:rPr>
              <a:t>new to H2020</a:t>
            </a:r>
            <a:endParaRPr lang="hr-HR" sz="2000" b="1" dirty="0">
              <a:solidFill>
                <a:srgbClr val="74C04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Provide new and enhanced </a:t>
            </a:r>
            <a:r>
              <a:rPr lang="en-GB" sz="2000" b="1" dirty="0">
                <a:solidFill>
                  <a:srgbClr val="74C042"/>
                </a:solidFill>
                <a:latin typeface="+mj-lt"/>
              </a:rPr>
              <a:t>tools</a:t>
            </a:r>
            <a:r>
              <a:rPr lang="en-GB" sz="2000" dirty="0" smtClean="0">
                <a:latin typeface="+mj-lt"/>
              </a:rPr>
              <a:t> for NCPs are H2020 proposers </a:t>
            </a:r>
          </a:p>
        </p:txBody>
      </p:sp>
      <p:pic>
        <p:nvPicPr>
          <p:cNvPr id="6" name="Рисунок 5" descr="Ho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610"/>
            <a:ext cx="1828800" cy="929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63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6768752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2020»: основные факты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96855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1900" dirty="0">
                <a:latin typeface="+mj-lt"/>
              </a:rPr>
              <a:t>Рамочные программы – основной финансовый инструмент ЕС для поддержки </a:t>
            </a:r>
            <a:r>
              <a:rPr lang="ru-RU" altLang="ru-RU" sz="1900" dirty="0" smtClean="0">
                <a:latin typeface="+mj-lt"/>
              </a:rPr>
              <a:t>науки, технологий и </a:t>
            </a:r>
            <a:r>
              <a:rPr lang="ru-RU" altLang="ru-RU" sz="1900" i="1" u="sng" dirty="0" smtClean="0">
                <a:latin typeface="+mj-lt"/>
              </a:rPr>
              <a:t>инноваций</a:t>
            </a:r>
            <a:r>
              <a:rPr lang="ru-RU" altLang="ru-RU" sz="1900" dirty="0" smtClean="0">
                <a:latin typeface="+mj-lt"/>
              </a:rPr>
              <a:t>  </a:t>
            </a:r>
            <a:r>
              <a:rPr lang="ru-RU" altLang="ru-RU" sz="1900" b="1" dirty="0" smtClean="0">
                <a:latin typeface="+mj-lt"/>
              </a:rPr>
              <a:t>наднационального уровня </a:t>
            </a:r>
          </a:p>
          <a:p>
            <a:pPr algn="just">
              <a:lnSpc>
                <a:spcPct val="80000"/>
              </a:lnSpc>
            </a:pPr>
            <a:r>
              <a:rPr lang="ru-RU" altLang="ru-RU" sz="1900" dirty="0" smtClean="0">
                <a:solidFill>
                  <a:srgbClr val="003482"/>
                </a:solidFill>
                <a:latin typeface="+mj-lt"/>
              </a:rPr>
              <a:t>Реализуются </a:t>
            </a:r>
            <a:r>
              <a:rPr lang="ru-RU" altLang="ru-RU" sz="1900" dirty="0">
                <a:solidFill>
                  <a:srgbClr val="003482"/>
                </a:solidFill>
                <a:latin typeface="+mj-lt"/>
              </a:rPr>
              <a:t>с 1984 г. </a:t>
            </a:r>
            <a:r>
              <a:rPr lang="ru-RU" altLang="ru-RU" sz="1900" dirty="0" smtClean="0">
                <a:solidFill>
                  <a:srgbClr val="003482"/>
                </a:solidFill>
                <a:latin typeface="+mj-lt"/>
              </a:rPr>
              <a:t>5-</a:t>
            </a:r>
            <a:r>
              <a:rPr lang="ru-RU" altLang="ru-RU" sz="1900" b="1" dirty="0" smtClean="0">
                <a:solidFill>
                  <a:srgbClr val="003482"/>
                </a:solidFill>
                <a:latin typeface="+mj-lt"/>
              </a:rPr>
              <a:t>7-летними</a:t>
            </a:r>
            <a:r>
              <a:rPr lang="ru-RU" altLang="ru-RU" sz="1900" dirty="0" smtClean="0">
                <a:solidFill>
                  <a:srgbClr val="003482"/>
                </a:solidFill>
                <a:latin typeface="+mj-lt"/>
              </a:rPr>
              <a:t> циклами</a:t>
            </a:r>
            <a:endParaRPr lang="ru-RU" altLang="ru-RU" sz="1900" dirty="0">
              <a:solidFill>
                <a:srgbClr val="003482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900" dirty="0">
                <a:latin typeface="+mj-lt"/>
              </a:rPr>
              <a:t>Решение об утверждении РП принимается совместно Европарламентом  и Европейским </a:t>
            </a:r>
            <a:r>
              <a:rPr lang="ru-RU" altLang="ru-RU" sz="1900" dirty="0" smtClean="0">
                <a:latin typeface="+mj-lt"/>
              </a:rPr>
              <a:t>советом </a:t>
            </a:r>
            <a:r>
              <a:rPr lang="ru-RU" altLang="ru-RU" sz="1900" dirty="0">
                <a:latin typeface="+mj-lt"/>
              </a:rPr>
              <a:t>при участии Европейской </a:t>
            </a:r>
            <a:r>
              <a:rPr lang="ru-RU" altLang="ru-RU" sz="1900" dirty="0" smtClean="0">
                <a:latin typeface="+mj-lt"/>
              </a:rPr>
              <a:t>комиссии</a:t>
            </a:r>
            <a:endParaRPr lang="ru-RU" altLang="ru-RU" sz="1900" dirty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900" dirty="0">
                <a:solidFill>
                  <a:srgbClr val="003482"/>
                </a:solidFill>
                <a:latin typeface="+mj-lt"/>
              </a:rPr>
              <a:t>Разработка РП и их администрирование – </a:t>
            </a:r>
            <a:r>
              <a:rPr lang="ru-RU" altLang="ru-RU" sz="1900" b="1" dirty="0">
                <a:solidFill>
                  <a:srgbClr val="003482"/>
                </a:solidFill>
                <a:latin typeface="+mj-lt"/>
              </a:rPr>
              <a:t>Европейская </a:t>
            </a:r>
            <a:r>
              <a:rPr lang="ru-RU" altLang="ru-RU" sz="1900" b="1" dirty="0" smtClean="0">
                <a:solidFill>
                  <a:srgbClr val="003482"/>
                </a:solidFill>
                <a:latin typeface="+mj-lt"/>
              </a:rPr>
              <a:t>комиссия</a:t>
            </a:r>
            <a:r>
              <a:rPr lang="ru-RU" altLang="ru-RU" sz="1900" b="1" dirty="0">
                <a:solidFill>
                  <a:srgbClr val="003482"/>
                </a:solidFill>
                <a:latin typeface="+mj-lt"/>
              </a:rPr>
              <a:t>,</a:t>
            </a:r>
            <a:r>
              <a:rPr lang="ru-RU" altLang="ru-RU" sz="1900" dirty="0">
                <a:solidFill>
                  <a:srgbClr val="003482"/>
                </a:solidFill>
                <a:latin typeface="+mj-lt"/>
              </a:rPr>
              <a:t>  </a:t>
            </a:r>
            <a:r>
              <a:rPr lang="ru-RU" altLang="ru-RU" sz="1900" dirty="0" smtClean="0">
                <a:solidFill>
                  <a:srgbClr val="003482"/>
                </a:solidFill>
                <a:latin typeface="+mj-lt"/>
              </a:rPr>
              <a:t>Генеральный  </a:t>
            </a:r>
            <a:r>
              <a:rPr lang="ru-RU" altLang="ru-RU" sz="1900" dirty="0">
                <a:solidFill>
                  <a:srgbClr val="003482"/>
                </a:solidFill>
                <a:latin typeface="+mj-lt"/>
              </a:rPr>
              <a:t>директорат по </a:t>
            </a:r>
            <a:r>
              <a:rPr lang="ru-RU" altLang="ru-RU" sz="1900" dirty="0" smtClean="0">
                <a:solidFill>
                  <a:srgbClr val="003482"/>
                </a:solidFill>
                <a:latin typeface="+mj-lt"/>
              </a:rPr>
              <a:t>науке и инновациям, Генеральный директорат «Образование и культура» и </a:t>
            </a:r>
            <a:r>
              <a:rPr lang="ru-RU" altLang="ru-RU" sz="1900" dirty="0">
                <a:solidFill>
                  <a:srgbClr val="003482"/>
                </a:solidFill>
                <a:latin typeface="+mj-lt"/>
              </a:rPr>
              <a:t>др</a:t>
            </a:r>
            <a:r>
              <a:rPr lang="ru-RU" altLang="ru-RU" sz="1900" dirty="0" smtClean="0">
                <a:solidFill>
                  <a:srgbClr val="003482"/>
                </a:solidFill>
                <a:latin typeface="+mj-lt"/>
              </a:rPr>
              <a:t>. отраслевые </a:t>
            </a:r>
            <a:r>
              <a:rPr lang="ru-RU" altLang="ru-RU" sz="1900" dirty="0">
                <a:solidFill>
                  <a:srgbClr val="003482"/>
                </a:solidFill>
                <a:latin typeface="+mj-lt"/>
              </a:rPr>
              <a:t>директораты </a:t>
            </a:r>
            <a:endParaRPr lang="en-US" altLang="ru-RU" sz="1900" dirty="0" smtClean="0">
              <a:solidFill>
                <a:srgbClr val="003482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900" dirty="0" smtClean="0">
                <a:latin typeface="+mj-lt"/>
              </a:rPr>
              <a:t>Источник </a:t>
            </a:r>
            <a:r>
              <a:rPr lang="ru-RU" altLang="ru-RU" sz="1900" dirty="0">
                <a:latin typeface="+mj-lt"/>
              </a:rPr>
              <a:t>финансирования – </a:t>
            </a:r>
            <a:r>
              <a:rPr lang="ru-RU" altLang="ru-RU" sz="1900" b="1" dirty="0">
                <a:latin typeface="+mj-lt"/>
              </a:rPr>
              <a:t>бюджет </a:t>
            </a:r>
            <a:r>
              <a:rPr lang="ru-RU" altLang="ru-RU" sz="1900" b="1" dirty="0" smtClean="0">
                <a:latin typeface="+mj-lt"/>
              </a:rPr>
              <a:t>ЕС </a:t>
            </a:r>
          </a:p>
          <a:p>
            <a:pPr algn="just">
              <a:lnSpc>
                <a:spcPct val="80000"/>
              </a:lnSpc>
            </a:pPr>
            <a:r>
              <a:rPr lang="ru-RU" altLang="ru-RU" sz="1900" dirty="0" smtClean="0">
                <a:solidFill>
                  <a:srgbClr val="003482"/>
                </a:solidFill>
                <a:latin typeface="+mj-lt"/>
              </a:rPr>
              <a:t>Финансируются научные исследования, разработки и инновационная деятельность, выполняемые </a:t>
            </a:r>
            <a:r>
              <a:rPr lang="ru-RU" altLang="ru-RU" sz="1900" b="1" dirty="0" smtClean="0">
                <a:solidFill>
                  <a:srgbClr val="003482"/>
                </a:solidFill>
                <a:latin typeface="+mj-lt"/>
              </a:rPr>
              <a:t>международными консорциумами </a:t>
            </a:r>
            <a:r>
              <a:rPr lang="ru-RU" altLang="ru-RU" sz="1900" dirty="0" smtClean="0">
                <a:solidFill>
                  <a:srgbClr val="003482"/>
                </a:solidFill>
                <a:latin typeface="+mj-lt"/>
              </a:rPr>
              <a:t>с участием организаций из стран-членов </a:t>
            </a:r>
            <a:r>
              <a:rPr lang="ru-RU" altLang="ru-RU" sz="1900" dirty="0">
                <a:solidFill>
                  <a:srgbClr val="003482"/>
                </a:solidFill>
                <a:latin typeface="+mj-lt"/>
              </a:rPr>
              <a:t>ЕС и ассоциированных </a:t>
            </a:r>
            <a:r>
              <a:rPr lang="ru-RU" altLang="ru-RU" sz="1900" dirty="0" smtClean="0">
                <a:solidFill>
                  <a:srgbClr val="003482"/>
                </a:solidFill>
                <a:latin typeface="+mj-lt"/>
              </a:rPr>
              <a:t>стран</a:t>
            </a:r>
          </a:p>
          <a:p>
            <a:pPr algn="just">
              <a:lnSpc>
                <a:spcPct val="80000"/>
              </a:lnSpc>
            </a:pPr>
            <a:r>
              <a:rPr lang="ru-RU" altLang="ru-RU" sz="1900" dirty="0" smtClean="0">
                <a:latin typeface="+mj-lt"/>
              </a:rPr>
              <a:t>Помимо них, в консорциум могут входить организации </a:t>
            </a:r>
            <a:r>
              <a:rPr lang="ru-RU" altLang="ru-RU" sz="1900" b="1" dirty="0" smtClean="0">
                <a:latin typeface="+mj-lt"/>
              </a:rPr>
              <a:t>из любой страны мира</a:t>
            </a:r>
            <a:r>
              <a:rPr lang="ru-RU" altLang="ru-RU" sz="1900" b="1" dirty="0">
                <a:latin typeface="+mj-lt"/>
              </a:rPr>
              <a:t>, в </a:t>
            </a:r>
            <a:r>
              <a:rPr lang="ru-RU" altLang="ru-RU" sz="1900" b="1" dirty="0" err="1">
                <a:latin typeface="+mj-lt"/>
              </a:rPr>
              <a:t>т.ч</a:t>
            </a:r>
            <a:r>
              <a:rPr lang="ru-RU" altLang="ru-RU" sz="1900" b="1" dirty="0">
                <a:latin typeface="+mj-lt"/>
              </a:rPr>
              <a:t>. </a:t>
            </a:r>
            <a:r>
              <a:rPr lang="ru-RU" altLang="ru-RU" sz="1900" b="1" dirty="0" smtClean="0">
                <a:latin typeface="+mj-lt"/>
              </a:rPr>
              <a:t>из </a:t>
            </a:r>
            <a:r>
              <a:rPr lang="ru-RU" altLang="ru-RU" sz="1900" b="1" dirty="0" smtClean="0">
                <a:solidFill>
                  <a:srgbClr val="C00000"/>
                </a:solidFill>
                <a:latin typeface="+mj-lt"/>
              </a:rPr>
              <a:t>Беларуси</a:t>
            </a:r>
            <a:r>
              <a:rPr lang="ru-RU" altLang="ru-RU" sz="1900" b="1" dirty="0" smtClean="0">
                <a:latin typeface="+mj-lt"/>
              </a:rPr>
              <a:t> </a:t>
            </a:r>
            <a:r>
              <a:rPr lang="ru-RU" altLang="ru-RU" sz="1900" dirty="0" smtClean="0">
                <a:latin typeface="+mj-lt"/>
              </a:rPr>
              <a:t> («третьи» страны)</a:t>
            </a:r>
            <a:endParaRPr lang="en-US" altLang="ru-RU" sz="1900" dirty="0" smtClean="0"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altLang="ru-RU" sz="1900" dirty="0" smtClean="0">
                <a:solidFill>
                  <a:srgbClr val="002060"/>
                </a:solidFill>
                <a:latin typeface="+mj-lt"/>
              </a:rPr>
              <a:t>Организации из Беларуси финансируются Еврокомиссией на условиях, аналогичных тем, что действуют для стран-членов ЕС</a:t>
            </a:r>
          </a:p>
          <a:p>
            <a:pPr algn="just">
              <a:lnSpc>
                <a:spcPct val="80000"/>
              </a:lnSpc>
            </a:pPr>
            <a:r>
              <a:rPr lang="ru-RU" altLang="ru-RU" sz="1900" dirty="0" smtClean="0">
                <a:latin typeface="+mj-lt"/>
              </a:rPr>
              <a:t>Начало </a:t>
            </a:r>
            <a:r>
              <a:rPr lang="ru-RU" altLang="ru-RU" sz="1900" b="1" dirty="0" smtClean="0">
                <a:latin typeface="+mj-lt"/>
              </a:rPr>
              <a:t>– </a:t>
            </a:r>
            <a:r>
              <a:rPr lang="ru-RU" altLang="ru-RU" sz="1900" b="1" dirty="0">
                <a:latin typeface="+mj-lt"/>
              </a:rPr>
              <a:t>январь </a:t>
            </a:r>
            <a:r>
              <a:rPr lang="ru-RU" altLang="ru-RU" sz="1900" b="1" dirty="0" smtClean="0">
                <a:latin typeface="+mj-lt"/>
              </a:rPr>
              <a:t>2014 </a:t>
            </a:r>
            <a:r>
              <a:rPr lang="ru-RU" altLang="ru-RU" sz="1900" b="1" dirty="0">
                <a:latin typeface="+mj-lt"/>
              </a:rPr>
              <a:t>г., </a:t>
            </a:r>
            <a:r>
              <a:rPr lang="ru-RU" altLang="ru-RU" sz="1900" dirty="0">
                <a:latin typeface="+mj-lt"/>
              </a:rPr>
              <a:t>окончание</a:t>
            </a:r>
            <a:r>
              <a:rPr lang="ru-RU" altLang="ru-RU" sz="1900" b="1" dirty="0">
                <a:latin typeface="+mj-lt"/>
              </a:rPr>
              <a:t> – </a:t>
            </a:r>
            <a:r>
              <a:rPr lang="ru-RU" altLang="ru-RU" sz="1900" b="1" dirty="0" smtClean="0">
                <a:latin typeface="+mj-lt"/>
              </a:rPr>
              <a:t>2020 </a:t>
            </a:r>
            <a:r>
              <a:rPr lang="ru-RU" altLang="ru-RU" sz="1900" b="1" dirty="0">
                <a:latin typeface="+mj-lt"/>
              </a:rPr>
              <a:t>г</a:t>
            </a:r>
            <a:r>
              <a:rPr lang="ru-RU" altLang="ru-RU" sz="1900" b="1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</a:pPr>
            <a:endParaRPr lang="ru-RU" altLang="ru-RU" sz="1900" b="1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altLang="ru-RU" sz="1900" dirty="0">
                <a:solidFill>
                  <a:srgbClr val="002060"/>
                </a:solidFill>
                <a:latin typeface="+mj-lt"/>
              </a:rPr>
              <a:t>Бюджет </a:t>
            </a:r>
            <a:r>
              <a:rPr lang="ru-RU" altLang="ru-RU" sz="1900" b="1" dirty="0" smtClean="0">
                <a:solidFill>
                  <a:srgbClr val="002060"/>
                </a:solidFill>
                <a:latin typeface="+mj-lt"/>
              </a:rPr>
              <a:t>– </a:t>
            </a:r>
            <a:r>
              <a:rPr lang="ru-RU" altLang="ru-RU" sz="1900" b="1" dirty="0" err="1" smtClean="0">
                <a:solidFill>
                  <a:srgbClr val="002060"/>
                </a:solidFill>
                <a:latin typeface="+mj-lt"/>
              </a:rPr>
              <a:t>ок</a:t>
            </a:r>
            <a:r>
              <a:rPr lang="ru-RU" altLang="ru-RU" sz="1900" b="1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ru-RU" altLang="ru-RU" sz="1900" b="1" dirty="0" smtClean="0">
                <a:solidFill>
                  <a:srgbClr val="C00000"/>
                </a:solidFill>
                <a:latin typeface="+mj-lt"/>
              </a:rPr>
              <a:t>80 </a:t>
            </a:r>
            <a:r>
              <a:rPr lang="ru-RU" altLang="ru-RU" sz="1900" b="1" dirty="0">
                <a:solidFill>
                  <a:srgbClr val="C00000"/>
                </a:solidFill>
                <a:latin typeface="+mj-lt"/>
              </a:rPr>
              <a:t>млрд. </a:t>
            </a:r>
            <a:r>
              <a:rPr lang="ru-RU" altLang="ru-RU" sz="1900" b="1" dirty="0" smtClean="0">
                <a:solidFill>
                  <a:srgbClr val="C00000"/>
                </a:solidFill>
                <a:latin typeface="+mj-lt"/>
              </a:rPr>
              <a:t>евро</a:t>
            </a:r>
            <a:endParaRPr lang="ru-RU" altLang="ru-RU" sz="19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9600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5987008" cy="4945736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Портал участника,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ec.europa.eu/research/participants/portal/desktop/en/home.html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Поиск партнеров, </a:t>
            </a:r>
            <a:r>
              <a:rPr lang="ru-RU" sz="1800" u="sng" dirty="0" smtClean="0">
                <a:hlinkClick r:id="rId3"/>
              </a:rPr>
              <a:t>https</a:t>
            </a:r>
            <a:r>
              <a:rPr lang="ru-RU" sz="1800" u="sng" dirty="0">
                <a:hlinkClick r:id="rId3"/>
              </a:rPr>
              <a:t>://</a:t>
            </a:r>
            <a:r>
              <a:rPr lang="ru-RU" sz="1800" u="sng" dirty="0" smtClean="0">
                <a:hlinkClick r:id="rId3"/>
              </a:rPr>
              <a:t>cordis.europa.eu/partners/web/guest/home</a:t>
            </a:r>
            <a:endParaRPr lang="ru-RU" sz="1800" u="sng" dirty="0" smtClean="0"/>
          </a:p>
          <a:p>
            <a:r>
              <a:rPr lang="ru-RU" sz="1800" dirty="0" smtClean="0"/>
              <a:t>База данных о проектах, ранее профинансированных Еврокомиссией в Рамочных программах,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cordis.europa.eu/projects/home_en.html</a:t>
            </a:r>
            <a:r>
              <a:rPr lang="ru-RU" sz="1800" dirty="0" smtClean="0"/>
              <a:t> </a:t>
            </a:r>
            <a:endParaRPr lang="en-US" sz="1800" dirty="0" smtClean="0"/>
          </a:p>
          <a:p>
            <a:r>
              <a:rPr lang="en-US" sz="1800" dirty="0" err="1" smtClean="0"/>
              <a:t>IncrEast</a:t>
            </a:r>
            <a:r>
              <a:rPr lang="ru-RU" sz="1800" dirty="0" smtClean="0"/>
              <a:t>, портал по вопросам сотрудничества ЕС и стран Восточной Европы и Центральной Азии в сфере науки и инноваций, </a:t>
            </a:r>
            <a:r>
              <a:rPr lang="en-US" sz="1800" dirty="0">
                <a:hlinkClick r:id="rId5"/>
              </a:rPr>
              <a:t>http://www.increast.eu</a:t>
            </a:r>
            <a:r>
              <a:rPr lang="en-US" sz="1800" dirty="0" smtClean="0">
                <a:hlinkClick r:id="rId5"/>
              </a:rPr>
              <a:t>/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Национальный информационный офис </a:t>
            </a:r>
            <a:r>
              <a:rPr lang="ru-RU" sz="1800" dirty="0"/>
              <a:t>программ ЕС по науке и инновациям, </a:t>
            </a:r>
            <a:r>
              <a:rPr lang="ru-RU" sz="1800" u="sng" dirty="0">
                <a:hlinkClick r:id="rId6"/>
              </a:rPr>
              <a:t>http://</a:t>
            </a:r>
            <a:r>
              <a:rPr lang="ru-RU" sz="1800" u="sng" dirty="0" smtClean="0">
                <a:hlinkClick r:id="rId6"/>
              </a:rPr>
              <a:t>fp7-nip.org.by</a:t>
            </a:r>
            <a:endParaRPr lang="ru-RU" sz="1800" u="sng" dirty="0" smtClean="0"/>
          </a:p>
          <a:p>
            <a:r>
              <a:rPr lang="ru-RU" sz="1800" dirty="0" smtClean="0"/>
              <a:t>Национальные контактные точки, </a:t>
            </a:r>
            <a:r>
              <a:rPr lang="en-US" sz="1800" dirty="0">
                <a:hlinkClick r:id="rId7"/>
              </a:rPr>
              <a:t>http://fp7-nip.org.by/ru/nip/contact</a:t>
            </a:r>
            <a:r>
              <a:rPr lang="en-US" sz="1800" dirty="0" smtClean="0">
                <a:hlinkClick r:id="rId7"/>
              </a:rPr>
              <a:t>/</a:t>
            </a:r>
            <a:r>
              <a:rPr lang="ru-RU" sz="1800" dirty="0" smtClean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30</a:t>
            </a:fld>
            <a:endParaRPr kumimoji="0" lang="en-US"/>
          </a:p>
        </p:txBody>
      </p:sp>
      <p:pic>
        <p:nvPicPr>
          <p:cNvPr id="1027" name="Picture 3" descr="C:\Users\mtn\Downloads\Met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4202" y="2564904"/>
            <a:ext cx="2251363" cy="31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646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43000"/>
            <a:ext cx="6707088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b="1" dirty="0"/>
              <a:t>Enterprise Europe Network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31</a:t>
            </a:fld>
            <a:endParaRPr kumimoji="0" lang="en-US"/>
          </a:p>
        </p:txBody>
      </p:sp>
      <p:pic>
        <p:nvPicPr>
          <p:cNvPr id="5" name="Объект 4" descr="Enterprise Europe Network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905434" cy="17657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1520" y="2348880"/>
            <a:ext cx="87849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С </a:t>
            </a:r>
            <a:r>
              <a:rPr lang="ru-RU" dirty="0" smtClean="0">
                <a:latin typeface="+mj-lt"/>
              </a:rPr>
              <a:t>июня </a:t>
            </a:r>
            <a:r>
              <a:rPr lang="ru-RU" dirty="0">
                <a:latin typeface="+mj-lt"/>
              </a:rPr>
              <a:t>2015г</a:t>
            </a:r>
            <a:r>
              <a:rPr lang="ru-RU" dirty="0" smtClean="0">
                <a:latin typeface="+mj-lt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Беларусь </a:t>
            </a:r>
            <a:r>
              <a:rPr lang="ru-RU" dirty="0" smtClean="0">
                <a:latin typeface="+mj-lt"/>
              </a:rPr>
              <a:t>стала членом </a:t>
            </a:r>
            <a:r>
              <a:rPr lang="ru-RU" b="1" dirty="0" smtClean="0">
                <a:latin typeface="+mj-lt"/>
              </a:rPr>
              <a:t>«Европейской сети </a:t>
            </a:r>
            <a:r>
              <a:rPr lang="ru-RU" b="1" dirty="0">
                <a:latin typeface="+mj-lt"/>
              </a:rPr>
              <a:t>поддержки трансфера технологий, </a:t>
            </a:r>
            <a:r>
              <a:rPr lang="ru-RU" b="1" dirty="0" smtClean="0">
                <a:latin typeface="+mj-lt"/>
              </a:rPr>
              <a:t>развития </a:t>
            </a:r>
            <a:r>
              <a:rPr lang="ru-RU" b="1" dirty="0">
                <a:latin typeface="+mj-lt"/>
              </a:rPr>
              <a:t>предпринимательства и установления партнерств </a:t>
            </a:r>
            <a:r>
              <a:rPr lang="ru-RU" b="1" dirty="0" smtClean="0">
                <a:latin typeface="+mj-lt"/>
              </a:rPr>
              <a:t> в </a:t>
            </a:r>
            <a:r>
              <a:rPr lang="ru-RU" b="1" dirty="0">
                <a:latin typeface="+mj-lt"/>
              </a:rPr>
              <a:t>области научных исследований в Европе</a:t>
            </a:r>
            <a:r>
              <a:rPr lang="ru-RU" b="1" dirty="0" smtClean="0">
                <a:latin typeface="+mj-lt"/>
              </a:rPr>
              <a:t>» </a:t>
            </a:r>
            <a:r>
              <a:rPr lang="en-US" b="1" dirty="0" smtClean="0">
                <a:latin typeface="+mj-lt"/>
              </a:rPr>
              <a:t>(EEN) </a:t>
            </a:r>
          </a:p>
          <a:p>
            <a:pPr algn="just"/>
            <a:r>
              <a:rPr lang="ru-RU" dirty="0" smtClean="0">
                <a:latin typeface="+mj-lt"/>
              </a:rPr>
              <a:t>Стартовал проект - </a:t>
            </a:r>
            <a:r>
              <a:rPr lang="en-US" dirty="0">
                <a:latin typeface="+mj-lt"/>
              </a:rPr>
              <a:t>Business Cooperation Centre </a:t>
            </a:r>
            <a:r>
              <a:rPr lang="en-US" b="1" dirty="0">
                <a:latin typeface="+mj-lt"/>
              </a:rPr>
              <a:t>“Enterprise Europe Network Belarus” - 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BCC “EEN Belarus</a:t>
            </a:r>
            <a:r>
              <a:rPr lang="en-US" b="1" dirty="0" smtClean="0">
                <a:latin typeface="+mj-lt"/>
              </a:rPr>
              <a:t>”</a:t>
            </a:r>
            <a:endParaRPr lang="ru-RU" b="1" dirty="0" smtClean="0">
              <a:latin typeface="+mj-lt"/>
            </a:endParaRPr>
          </a:p>
          <a:p>
            <a:pPr algn="just"/>
            <a:r>
              <a:rPr lang="en-US" b="1" dirty="0">
                <a:latin typeface="+mj-lt"/>
                <a:hlinkClick r:id="rId3"/>
              </a:rPr>
              <a:t>http://</a:t>
            </a:r>
            <a:r>
              <a:rPr lang="en-US" b="1" dirty="0" smtClean="0">
                <a:latin typeface="+mj-lt"/>
                <a:hlinkClick r:id="rId3"/>
              </a:rPr>
              <a:t>ictt.by/rus/Default.aspx?tabid=1306</a:t>
            </a:r>
            <a:endParaRPr lang="ru-RU" b="1" dirty="0" smtClean="0">
              <a:latin typeface="+mj-lt"/>
            </a:endParaRPr>
          </a:p>
          <a:p>
            <a:pPr algn="just"/>
            <a:endParaRPr lang="ru-RU" b="1" dirty="0" smtClean="0">
              <a:latin typeface="+mj-lt"/>
            </a:endParaRPr>
          </a:p>
          <a:p>
            <a:pPr algn="just"/>
            <a:r>
              <a:rPr lang="ru-RU" dirty="0">
                <a:latin typeface="+mj-lt"/>
                <a:hlinkClick r:id="rId4"/>
              </a:rPr>
              <a:t>Европейская сеть </a:t>
            </a:r>
            <a:r>
              <a:rPr lang="ru-RU" dirty="0" smtClean="0">
                <a:latin typeface="+mj-lt"/>
                <a:hlinkClick r:id="rId4"/>
              </a:rPr>
              <a:t>EEN</a:t>
            </a:r>
            <a:r>
              <a:rPr lang="ru-RU" dirty="0">
                <a:latin typeface="+mj-lt"/>
              </a:rPr>
              <a:t> создана в </a:t>
            </a:r>
            <a:r>
              <a:rPr lang="ru-RU" dirty="0" smtClean="0">
                <a:latin typeface="+mj-lt"/>
              </a:rPr>
              <a:t>2008 г.: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+mj-lt"/>
              </a:rPr>
              <a:t>включает </a:t>
            </a:r>
            <a:r>
              <a:rPr lang="ru-RU" dirty="0">
                <a:latin typeface="+mj-lt"/>
              </a:rPr>
              <a:t>в себя более </a:t>
            </a:r>
            <a:r>
              <a:rPr lang="ru-RU" u="sng" dirty="0">
                <a:solidFill>
                  <a:srgbClr val="003482"/>
                </a:solidFill>
                <a:latin typeface="+mj-lt"/>
              </a:rPr>
              <a:t>600 контактных точек в 54 странах </a:t>
            </a:r>
            <a:r>
              <a:rPr lang="ru-RU" dirty="0">
                <a:latin typeface="+mj-lt"/>
              </a:rPr>
              <a:t>по всей территории Европы и за ее пределами (США, Китай, Россия, Япония и др</a:t>
            </a:r>
            <a:r>
              <a:rPr lang="ru-RU" dirty="0" smtClean="0">
                <a:latin typeface="+mj-lt"/>
              </a:rPr>
              <a:t>.,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Беларусь</a:t>
            </a:r>
            <a:r>
              <a:rPr lang="ru-RU" dirty="0" smtClean="0">
                <a:latin typeface="+mj-lt"/>
              </a:rPr>
              <a:t>),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+mj-lt"/>
              </a:rPr>
              <a:t>один </a:t>
            </a:r>
            <a:r>
              <a:rPr lang="ru-RU" dirty="0">
                <a:latin typeface="+mj-lt"/>
              </a:rPr>
              <a:t>из </a:t>
            </a:r>
            <a:r>
              <a:rPr lang="ru-RU" i="1" dirty="0">
                <a:latin typeface="+mj-lt"/>
              </a:rPr>
              <a:t>ключевых инструментов </a:t>
            </a:r>
            <a:r>
              <a:rPr lang="ru-RU" dirty="0">
                <a:latin typeface="+mj-lt"/>
              </a:rPr>
              <a:t>политики </a:t>
            </a:r>
            <a:r>
              <a:rPr lang="ru-RU" dirty="0" smtClean="0">
                <a:latin typeface="+mj-lt"/>
              </a:rPr>
              <a:t>ЕС </a:t>
            </a:r>
            <a:r>
              <a:rPr lang="ru-RU" dirty="0">
                <a:latin typeface="+mj-lt"/>
              </a:rPr>
              <a:t>по поддержке трансфера технологий, развития предпринимательства и установления партнерств в области научных исследований и бизнеса в Европе.</a:t>
            </a:r>
          </a:p>
        </p:txBody>
      </p:sp>
    </p:spTree>
    <p:extLst>
      <p:ext uri="{BB962C8B-B14F-4D97-AF65-F5344CB8AC3E}">
        <p14:creationId xmlns:p14="http://schemas.microsoft.com/office/powerpoint/2010/main" xmlns="" val="175057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507288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Программа «Регион Балтийского моря»</a:t>
            </a:r>
            <a:r>
              <a:rPr lang="ru-RU" sz="3200" dirty="0" smtClean="0"/>
              <a:t>,</a:t>
            </a:r>
            <a:r>
              <a:rPr lang="ru-RU" sz="2800" b="1" dirty="0"/>
              <a:t> </a:t>
            </a:r>
            <a:r>
              <a:rPr lang="ru-RU" sz="2800" b="1" dirty="0" smtClean="0"/>
              <a:t>2014-2020,</a:t>
            </a:r>
            <a:r>
              <a:rPr lang="en-US" sz="3200" dirty="0" smtClean="0"/>
              <a:t>http</a:t>
            </a:r>
            <a:r>
              <a:rPr lang="en-US" sz="3200" dirty="0"/>
              <a:t>://www.interreg-baltic.eu/home.html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32</a:t>
            </a:fld>
            <a:endParaRPr kumimoji="0"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33" y="1484784"/>
            <a:ext cx="7687733" cy="508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931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Тематические задачи Программы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760640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/>
              <a:t>1. Потенциал для инноваций </a:t>
            </a:r>
            <a:endParaRPr lang="ru-RU" sz="4500" dirty="0"/>
          </a:p>
          <a:p>
            <a:r>
              <a:rPr lang="ru-RU" sz="4500" dirty="0"/>
              <a:t>1.1. Исследовательские и инновационные инфраструктуры</a:t>
            </a:r>
          </a:p>
          <a:p>
            <a:r>
              <a:rPr lang="ru-RU" sz="4500" dirty="0"/>
              <a:t>1.2. Разумная специализация </a:t>
            </a:r>
          </a:p>
          <a:p>
            <a:r>
              <a:rPr lang="ru-RU" sz="4500" dirty="0"/>
              <a:t>1.3. Нетехнологические </a:t>
            </a:r>
            <a:r>
              <a:rPr lang="ru-RU" sz="4500" dirty="0" smtClean="0"/>
              <a:t>инновации</a:t>
            </a:r>
          </a:p>
          <a:p>
            <a:endParaRPr lang="ru-RU" sz="4500" dirty="0"/>
          </a:p>
          <a:p>
            <a:r>
              <a:rPr lang="ru-RU" sz="4500" b="1" dirty="0"/>
              <a:t>2. Эффективное управление природными ресурсами </a:t>
            </a:r>
            <a:endParaRPr lang="ru-RU" sz="4500" dirty="0"/>
          </a:p>
          <a:p>
            <a:r>
              <a:rPr lang="ru-RU" sz="4500" dirty="0"/>
              <a:t>2.1. Чистая вода, </a:t>
            </a:r>
          </a:p>
          <a:p>
            <a:r>
              <a:rPr lang="ru-RU" sz="4500" dirty="0"/>
              <a:t>2.2. Возобновляемая энергия</a:t>
            </a:r>
          </a:p>
          <a:p>
            <a:r>
              <a:rPr lang="ru-RU" sz="4500" dirty="0"/>
              <a:t>2.3. Энергетическая эффективность</a:t>
            </a:r>
          </a:p>
          <a:p>
            <a:r>
              <a:rPr lang="ru-RU" sz="4500" dirty="0"/>
              <a:t>2.4. Эффективное с точки зрения использования ресурсов устойчивое развитие моря и морского сектора</a:t>
            </a:r>
          </a:p>
          <a:p>
            <a:r>
              <a:rPr lang="ru-RU" sz="4500" b="1" dirty="0"/>
              <a:t>3. Устойчивое развитие транспорта </a:t>
            </a:r>
            <a:endParaRPr lang="ru-RU" sz="4500" dirty="0"/>
          </a:p>
          <a:p>
            <a:r>
              <a:rPr lang="ru-RU" sz="4500" dirty="0"/>
              <a:t>3.1. Взаимодействие различных видов транспорта</a:t>
            </a:r>
          </a:p>
          <a:p>
            <a:r>
              <a:rPr lang="ru-RU" sz="4500" dirty="0"/>
              <a:t>3.2. Доступность отдаленных регионов и регионов, подвергшихся демографическим изменениям</a:t>
            </a:r>
          </a:p>
          <a:p>
            <a:r>
              <a:rPr lang="ru-RU" sz="4500" dirty="0"/>
              <a:t>3.3. Безопасность на море</a:t>
            </a:r>
          </a:p>
          <a:p>
            <a:r>
              <a:rPr lang="ru-RU" sz="4500" dirty="0"/>
              <a:t>3.4. Судоходство, не загрязняющее окружающую среду</a:t>
            </a:r>
          </a:p>
          <a:p>
            <a:r>
              <a:rPr lang="ru-RU" sz="4500" dirty="0"/>
              <a:t>3.5. Городская мобильность, не загрязняющая окружающую среду</a:t>
            </a:r>
          </a:p>
          <a:p>
            <a:r>
              <a:rPr lang="ru-RU" sz="4500" b="1" dirty="0"/>
              <a:t>4. Институциональный потенциал для макрорегионального сотрудничества</a:t>
            </a:r>
            <a:endParaRPr lang="ru-RU" sz="4500" dirty="0"/>
          </a:p>
          <a:p>
            <a:r>
              <a:rPr lang="ru-RU" sz="4500" dirty="0"/>
              <a:t>4.1. Совместный поиск </a:t>
            </a:r>
            <a:r>
              <a:rPr lang="ru-RU" sz="4500" dirty="0" err="1"/>
              <a:t>грантовых</a:t>
            </a:r>
            <a:r>
              <a:rPr lang="ru-RU" sz="4500" dirty="0"/>
              <a:t> средств партнерами</a:t>
            </a:r>
          </a:p>
          <a:p>
            <a:r>
              <a:rPr lang="ru-RU" sz="4500" dirty="0"/>
              <a:t>4.2. Координация макрорегионального сотрудничества).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33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27264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82027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</a:rPr>
              <a:t>Thank you for your attention!</a:t>
            </a:r>
          </a:p>
          <a:p>
            <a:pPr algn="ctr"/>
            <a:r>
              <a:rPr lang="en-US" sz="4400" dirty="0">
                <a:solidFill>
                  <a:srgbClr val="003482"/>
                </a:solidFill>
              </a:rPr>
              <a:t>http://www.ideal-ist.eu/</a:t>
            </a:r>
            <a:endParaRPr lang="en-US" sz="2800" dirty="0" smtClean="0">
              <a:solidFill>
                <a:srgbClr val="00348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85788" y="3546229"/>
            <a:ext cx="81375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279F"/>
              </a:buClr>
              <a:buFont typeface="ScalaSans-Bold" pitchFamily="34" charset="0"/>
              <a:buNone/>
              <a:defRPr/>
            </a:pPr>
            <a:r>
              <a:rPr lang="en-US" sz="3000" b="1" i="1" kern="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BELISA</a:t>
            </a:r>
            <a:r>
              <a:rPr lang="en-US" sz="3000" b="1" i="1" kern="0" dirty="0">
                <a:solidFill>
                  <a:srgbClr val="C1001F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US" sz="3000" b="1" i="1" kern="0" dirty="0">
                <a:solidFill>
                  <a:srgbClr val="C1001F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sz="1000" b="1" i="1" kern="0" dirty="0">
                <a:solidFill>
                  <a:srgbClr val="C1001F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US" sz="1000" b="1" i="1" kern="0" dirty="0">
                <a:solidFill>
                  <a:srgbClr val="C1001F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sz="1000" b="1" i="1" kern="0" dirty="0">
                <a:solidFill>
                  <a:srgbClr val="FF6600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US" sz="1000" b="1" i="1" kern="0" dirty="0">
                <a:solidFill>
                  <a:srgbClr val="FF6600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sz="2000" i="1" kern="0" dirty="0" err="1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Dr</a:t>
            </a:r>
            <a:r>
              <a:rPr lang="en-US" sz="2000" i="1" kern="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 Tatyana Lyadnova, ICT NCP</a:t>
            </a:r>
            <a:r>
              <a:rPr lang="en-US" sz="2000" i="1" kern="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US" sz="2000" i="1" kern="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sz="2000" i="1" kern="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Head of </a:t>
            </a:r>
            <a:r>
              <a:rPr lang="en-US" sz="2000" i="1" kern="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International RTDI Cooperation </a:t>
            </a:r>
            <a:r>
              <a:rPr lang="en-US" sz="2000" i="1" kern="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Dpt.</a:t>
            </a:r>
            <a:br>
              <a:rPr lang="en-US" sz="2000" i="1" kern="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sz="2000" i="1" kern="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Email: </a:t>
            </a:r>
            <a:r>
              <a:rPr lang="en-US" sz="2000" i="1" kern="0" dirty="0" smtClean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tlyadnova@fp7-nip.org.by</a:t>
            </a:r>
            <a:r>
              <a:rPr lang="en-US" sz="2000" i="1" kern="0" dirty="0">
                <a:solidFill>
                  <a:schemeClr val="accent2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US" sz="2000" i="1" kern="0" dirty="0">
                <a:solidFill>
                  <a:schemeClr val="accent2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US" sz="2000" i="1" kern="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Tel: </a:t>
            </a:r>
            <a:r>
              <a:rPr lang="en-US" sz="2000" i="1" kern="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+375 29 3359868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279F"/>
              </a:buClr>
              <a:buFont typeface="ScalaSans-Bold" pitchFamily="34" charset="0"/>
              <a:buNone/>
              <a:defRPr/>
            </a:pPr>
            <a:r>
              <a:rPr lang="en-US" sz="2000" i="1" kern="0" dirty="0" smtClean="0">
                <a:solidFill>
                  <a:srgbClr val="C00000"/>
                </a:solidFill>
                <a:latin typeface="Verdana" pitchFamily="34" charset="0"/>
                <a:ea typeface="+mj-ea"/>
                <a:cs typeface="+mj-cs"/>
              </a:rPr>
              <a:t>www.belisa.org.by</a:t>
            </a:r>
            <a:endParaRPr lang="en-US" sz="2000" i="1" kern="0" dirty="0">
              <a:solidFill>
                <a:srgbClr val="C00000"/>
              </a:solidFill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86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 bwMode="auto">
          <a:xfrm>
            <a:off x="457200" y="365761"/>
            <a:ext cx="8229600" cy="105187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>
                <a:solidFill>
                  <a:srgbClr val="C00000"/>
                </a:solidFill>
              </a:rPr>
              <a:t>What is Horizon 2020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95120"/>
            <a:ext cx="8229600" cy="483616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Times New Roman" pitchFamily="18" charset="0"/>
              <a:buChar char="•"/>
            </a:pPr>
            <a:r>
              <a:rPr lang="en-US" sz="3000" b="1" dirty="0">
                <a:solidFill>
                  <a:srgbClr val="105878"/>
                </a:solidFill>
              </a:rPr>
              <a:t>Horizon 2020 is the biggest EU Research and </a:t>
            </a:r>
            <a:r>
              <a:rPr lang="en-US" sz="3000" b="1" i="1" dirty="0">
                <a:solidFill>
                  <a:srgbClr val="105878"/>
                </a:solidFill>
              </a:rPr>
              <a:t>Innovation</a:t>
            </a:r>
            <a:r>
              <a:rPr lang="en-US" sz="3000" b="1" dirty="0">
                <a:solidFill>
                  <a:srgbClr val="105878"/>
                </a:solidFill>
              </a:rPr>
              <a:t> </a:t>
            </a:r>
            <a:r>
              <a:rPr lang="en-US" sz="3000" b="1" dirty="0" err="1">
                <a:solidFill>
                  <a:srgbClr val="105878"/>
                </a:solidFill>
              </a:rPr>
              <a:t>programme</a:t>
            </a:r>
            <a:r>
              <a:rPr lang="en-US" sz="3000" b="1" dirty="0">
                <a:solidFill>
                  <a:srgbClr val="105878"/>
                </a:solidFill>
              </a:rPr>
              <a:t> ever with nearly </a:t>
            </a:r>
            <a:r>
              <a:rPr lang="en-US" sz="3000" b="1" dirty="0">
                <a:solidFill>
                  <a:srgbClr val="C00000"/>
                </a:solidFill>
              </a:rPr>
              <a:t>€80 billion </a:t>
            </a:r>
            <a:r>
              <a:rPr lang="en-US" sz="3000" b="1" dirty="0">
                <a:solidFill>
                  <a:srgbClr val="105878"/>
                </a:solidFill>
              </a:rPr>
              <a:t>of funding available over 7 years (2014 to 2020</a:t>
            </a:r>
            <a:r>
              <a:rPr lang="en-US" sz="3000" b="1" dirty="0" smtClean="0">
                <a:solidFill>
                  <a:srgbClr val="105878"/>
                </a:solidFill>
              </a:rPr>
              <a:t>).</a:t>
            </a:r>
            <a:r>
              <a:rPr lang="en-GB" altLang="ru-RU" sz="3000" dirty="0">
                <a:ea typeface="ＭＳ Ｐゴシック" pitchFamily="34" charset="-128"/>
              </a:rPr>
              <a:t> </a:t>
            </a:r>
            <a:endParaRPr lang="en-GB" altLang="ru-RU" sz="3000" dirty="0" smtClean="0">
              <a:ea typeface="ＭＳ Ｐゴシック" pitchFamily="34" charset="-128"/>
            </a:endParaRPr>
          </a:p>
          <a:p>
            <a:pPr algn="just">
              <a:lnSpc>
                <a:spcPct val="80000"/>
              </a:lnSpc>
              <a:buFont typeface="Times New Roman" pitchFamily="18" charset="0"/>
              <a:buChar char="•"/>
            </a:pPr>
            <a:r>
              <a:rPr lang="en-GB" altLang="ru-RU" sz="3000" dirty="0" smtClean="0">
                <a:solidFill>
                  <a:srgbClr val="105878"/>
                </a:solidFill>
                <a:ea typeface="ＭＳ Ｐゴシック" pitchFamily="34" charset="-128"/>
              </a:rPr>
              <a:t>A </a:t>
            </a:r>
            <a:r>
              <a:rPr lang="en-GB" altLang="ru-RU" sz="3000" dirty="0">
                <a:solidFill>
                  <a:srgbClr val="105878"/>
                </a:solidFill>
                <a:ea typeface="ＭＳ Ｐゴシック" pitchFamily="34" charset="-128"/>
              </a:rPr>
              <a:t>core part of </a:t>
            </a:r>
            <a:r>
              <a:rPr lang="en-GB" altLang="ru-RU" sz="3000" dirty="0">
                <a:solidFill>
                  <a:srgbClr val="1058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Europe 2020</a:t>
            </a:r>
            <a:r>
              <a:rPr lang="en-GB" altLang="ru-RU" sz="3000" dirty="0">
                <a:solidFill>
                  <a:srgbClr val="105878"/>
                </a:solidFill>
                <a:ea typeface="ＭＳ Ｐゴシック" pitchFamily="34" charset="-128"/>
              </a:rPr>
              <a:t>, </a:t>
            </a:r>
            <a:r>
              <a:rPr lang="en-GB" altLang="ru-RU" sz="3000" dirty="0">
                <a:solidFill>
                  <a:srgbClr val="1058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Innovation Union </a:t>
            </a:r>
            <a:r>
              <a:rPr lang="en-GB" altLang="ru-RU" sz="3000" dirty="0">
                <a:solidFill>
                  <a:srgbClr val="105878"/>
                </a:solidFill>
                <a:ea typeface="ＭＳ Ｐゴシック" pitchFamily="34" charset="-128"/>
              </a:rPr>
              <a:t>&amp; </a:t>
            </a:r>
            <a:r>
              <a:rPr lang="en-GB" altLang="ru-RU" sz="3000" dirty="0">
                <a:solidFill>
                  <a:srgbClr val="1058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European Research Area</a:t>
            </a:r>
            <a:r>
              <a:rPr lang="en-GB" altLang="ru-RU" sz="3000" dirty="0" smtClean="0">
                <a:solidFill>
                  <a:srgbClr val="105878"/>
                </a:solidFill>
                <a:ea typeface="ＭＳ Ｐゴシック" pitchFamily="34" charset="-128"/>
              </a:rPr>
              <a:t>:</a:t>
            </a:r>
          </a:p>
          <a:p>
            <a:pPr algn="just">
              <a:lnSpc>
                <a:spcPct val="80000"/>
              </a:lnSpc>
              <a:buFont typeface="Times New Roman" pitchFamily="18" charset="0"/>
              <a:buChar char="•"/>
            </a:pPr>
            <a:endParaRPr lang="en-GB" altLang="ru-RU" sz="3000" dirty="0">
              <a:solidFill>
                <a:srgbClr val="105878"/>
              </a:solidFill>
              <a:ea typeface="ＭＳ Ｐゴシック" pitchFamily="34" charset="-128"/>
            </a:endParaRPr>
          </a:p>
          <a:p>
            <a:pPr lvl="1" algn="just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GB" altLang="ru-RU" sz="2700" b="1" dirty="0">
                <a:latin typeface="Calibri" pitchFamily="34" charset="0"/>
                <a:ea typeface="ＭＳ Ｐゴシック" pitchFamily="34" charset="-128"/>
              </a:rPr>
              <a:t>Responding to the economic crisis</a:t>
            </a:r>
            <a:r>
              <a:rPr lang="en-GB" altLang="ru-RU" sz="2700" dirty="0">
                <a:latin typeface="Calibri" pitchFamily="34" charset="0"/>
                <a:ea typeface="ＭＳ Ｐゴシック" pitchFamily="34" charset="-128"/>
              </a:rPr>
              <a:t> to invest in future jobs and growth </a:t>
            </a:r>
          </a:p>
          <a:p>
            <a:pPr lvl="1" algn="just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GB" altLang="ru-RU" sz="2700" b="1" dirty="0">
                <a:latin typeface="Calibri" pitchFamily="34" charset="0"/>
                <a:ea typeface="ＭＳ Ｐゴシック" pitchFamily="34" charset="-128"/>
              </a:rPr>
              <a:t>Addressing </a:t>
            </a:r>
            <a:r>
              <a:rPr lang="en-GB" altLang="ru-RU" sz="2700" b="1" dirty="0" smtClean="0">
                <a:latin typeface="Calibri" pitchFamily="34" charset="0"/>
                <a:ea typeface="ＭＳ Ｐゴシック" pitchFamily="34" charset="-128"/>
              </a:rPr>
              <a:t>people</a:t>
            </a:r>
            <a:r>
              <a:rPr lang="ja-JP" altLang="en-GB" sz="2700" b="1" dirty="0" smtClean="0"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GB" altLang="ja-JP" sz="2700" b="1" dirty="0" smtClean="0">
                <a:latin typeface="Calibri" pitchFamily="34" charset="0"/>
                <a:ea typeface="ＭＳ Ｐゴシック" pitchFamily="34" charset="-128"/>
              </a:rPr>
              <a:t>concerns</a:t>
            </a:r>
            <a:r>
              <a:rPr lang="en-GB" altLang="ja-JP" sz="27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GB" altLang="ja-JP" sz="2700" dirty="0">
                <a:latin typeface="Calibri" pitchFamily="34" charset="0"/>
                <a:ea typeface="ＭＳ Ｐゴシック" pitchFamily="34" charset="-128"/>
              </a:rPr>
              <a:t>about their livelihoods, safety and </a:t>
            </a:r>
            <a:r>
              <a:rPr lang="en-GB" altLang="ja-JP" sz="2700" dirty="0" smtClean="0">
                <a:latin typeface="Calibri" pitchFamily="34" charset="0"/>
                <a:ea typeface="ＭＳ Ｐゴシック" pitchFamily="34" charset="-128"/>
              </a:rPr>
              <a:t>environment</a:t>
            </a:r>
            <a:endParaRPr lang="en-GB" altLang="ja-JP" sz="2700" dirty="0">
              <a:latin typeface="Calibri" pitchFamily="34" charset="0"/>
              <a:ea typeface="ＭＳ Ｐゴシック" pitchFamily="34" charset="-128"/>
            </a:endParaRPr>
          </a:p>
          <a:p>
            <a:pPr lvl="1" algn="just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GB" altLang="ru-RU" sz="2700" b="1" dirty="0">
                <a:latin typeface="Calibri" pitchFamily="34" charset="0"/>
                <a:ea typeface="ＭＳ Ｐゴシック" pitchFamily="34" charset="-128"/>
              </a:rPr>
              <a:t>Strengthening the </a:t>
            </a:r>
            <a:r>
              <a:rPr lang="en-GB" altLang="ru-RU" sz="2700" b="1" dirty="0" smtClean="0">
                <a:latin typeface="Calibri" pitchFamily="34" charset="0"/>
                <a:ea typeface="ＭＳ Ｐゴシック" pitchFamily="34" charset="-128"/>
              </a:rPr>
              <a:t>EU</a:t>
            </a:r>
            <a:r>
              <a:rPr lang="en-US" altLang="ru-RU" sz="2700" b="1" dirty="0" smtClean="0">
                <a:latin typeface="Calibri" pitchFamily="34" charset="0"/>
                <a:ea typeface="ＭＳ Ｐゴシック" pitchFamily="34" charset="-128"/>
              </a:rPr>
              <a:t>’</a:t>
            </a:r>
            <a:r>
              <a:rPr lang="en-GB" altLang="ja-JP" sz="2700" b="1" dirty="0" smtClean="0">
                <a:latin typeface="Calibri" pitchFamily="34" charset="0"/>
                <a:ea typeface="ＭＳ Ｐゴシック" pitchFamily="34" charset="-128"/>
              </a:rPr>
              <a:t>s </a:t>
            </a:r>
            <a:r>
              <a:rPr lang="en-GB" altLang="ja-JP" sz="2700" b="1" dirty="0">
                <a:latin typeface="Calibri" pitchFamily="34" charset="0"/>
                <a:ea typeface="ＭＳ Ｐゴシック" pitchFamily="34" charset="-128"/>
              </a:rPr>
              <a:t>global position</a:t>
            </a:r>
            <a:r>
              <a:rPr lang="en-GB" altLang="ja-JP" sz="2700" dirty="0">
                <a:latin typeface="Calibri" pitchFamily="34" charset="0"/>
                <a:ea typeface="ＭＳ Ｐゴシック" pitchFamily="34" charset="-128"/>
              </a:rPr>
              <a:t> in research, innovation and technology</a:t>
            </a:r>
          </a:p>
          <a:p>
            <a:pPr marL="612000" algn="just" defTabSz="449437" eaLnBrk="1" hangingPunct="1">
              <a:defRPr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38" t="7694" r="5881" b="1934"/>
          <a:stretch/>
        </p:blipFill>
        <p:spPr bwMode="auto">
          <a:xfrm>
            <a:off x="7119000" y="0"/>
            <a:ext cx="2016000" cy="169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971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385"/>
            <a:ext cx="8686800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80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8322310" cy="792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34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Новые подходы программы </a:t>
            </a:r>
            <a:r>
              <a:rPr lang="en-GB" dirty="0" smtClean="0">
                <a:solidFill>
                  <a:srgbClr val="0034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Horizon 2020</a:t>
            </a:r>
            <a:endParaRPr lang="ru-RU" dirty="0" smtClean="0">
              <a:solidFill>
                <a:srgbClr val="00348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628650" y="2420887"/>
            <a:ext cx="8119814" cy="3756075"/>
          </a:xfrm>
        </p:spPr>
        <p:txBody>
          <a:bodyPr/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+mj-lt"/>
              </a:rPr>
              <a:t>Инновации</a:t>
            </a:r>
            <a:r>
              <a:rPr lang="en-GB" sz="3200" b="1" dirty="0">
                <a:solidFill>
                  <a:srgbClr val="105878"/>
                </a:solidFill>
                <a:latin typeface="+mj-lt"/>
              </a:rPr>
              <a:t> </a:t>
            </a:r>
            <a:r>
              <a:rPr lang="ru-RU" sz="3200" b="1" dirty="0">
                <a:solidFill>
                  <a:srgbClr val="105878"/>
                </a:solidFill>
                <a:latin typeface="+mj-lt"/>
              </a:rPr>
              <a:t>пронизывают всю программу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ИКТ </a:t>
            </a:r>
            <a:r>
              <a:rPr lang="ru-RU" sz="3200" b="1" dirty="0" smtClean="0">
                <a:solidFill>
                  <a:srgbClr val="105878"/>
                </a:solidFill>
                <a:latin typeface="+mj-lt"/>
              </a:rPr>
              <a:t>исследования и инновации – во всех тематических блоках </a:t>
            </a:r>
          </a:p>
          <a:p>
            <a:pPr algn="just"/>
            <a:r>
              <a:rPr lang="ru-RU" sz="3200" b="1" dirty="0" smtClean="0">
                <a:solidFill>
                  <a:srgbClr val="105878"/>
                </a:solidFill>
                <a:latin typeface="+mj-lt"/>
              </a:rPr>
              <a:t>Важность</a:t>
            </a:r>
            <a:r>
              <a:rPr lang="en-GB" sz="3200" b="1" dirty="0" smtClean="0">
                <a:solidFill>
                  <a:srgbClr val="105878"/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социальных</a:t>
            </a:r>
            <a:r>
              <a:rPr lang="ru-RU" sz="3200" b="1" dirty="0" smtClean="0">
                <a:solidFill>
                  <a:srgbClr val="105878"/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вызовов</a:t>
            </a:r>
            <a:endParaRPr lang="en-GB" sz="3200" b="1" dirty="0" smtClean="0">
              <a:solidFill>
                <a:srgbClr val="C00000"/>
              </a:solidFill>
              <a:latin typeface="+mj-lt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1243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 bwMode="auto">
          <a:xfrm>
            <a:off x="475942" y="391176"/>
            <a:ext cx="8229600" cy="113315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b="1" dirty="0" smtClean="0">
                <a:solidFill>
                  <a:srgbClr val="0034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 research to innovation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3519"/>
            <a:ext cx="8229600" cy="4937761"/>
          </a:xfrm>
        </p:spPr>
        <p:txBody>
          <a:bodyPr>
            <a:normAutofit/>
          </a:bodyPr>
          <a:lstStyle/>
          <a:p>
            <a:pPr marL="180975" indent="-171450" algn="just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kern="1200" spc="-10" dirty="0" smtClean="0">
                <a:solidFill>
                  <a:srgbClr val="105878"/>
                </a:solidFill>
                <a:latin typeface="+mj-lt"/>
              </a:rPr>
              <a:t>Support to Research and Innovation </a:t>
            </a:r>
            <a:r>
              <a:rPr lang="en-GB" sz="2800" b="1" kern="1200" spc="-10" dirty="0" smtClean="0">
                <a:solidFill>
                  <a:srgbClr val="105878"/>
                </a:solidFill>
                <a:latin typeface="+mj-lt"/>
              </a:rPr>
              <a:t>from lab to </a:t>
            </a:r>
            <a:r>
              <a:rPr lang="en-GB" sz="2800" kern="1200" spc="-10" dirty="0" smtClean="0">
                <a:solidFill>
                  <a:srgbClr val="105878"/>
                </a:solidFill>
                <a:latin typeface="+mj-lt"/>
              </a:rPr>
              <a:t>Promotion of a closer relationship between </a:t>
            </a:r>
            <a:r>
              <a:rPr lang="en-GB" sz="2800" b="1" kern="1200" spc="-10" dirty="0" smtClean="0">
                <a:solidFill>
                  <a:srgbClr val="105878"/>
                </a:solidFill>
                <a:latin typeface="+mj-lt"/>
              </a:rPr>
              <a:t>research and </a:t>
            </a:r>
            <a:r>
              <a:rPr lang="en-GB" sz="2800" b="1" kern="1200" spc="-10" dirty="0" smtClean="0">
                <a:solidFill>
                  <a:srgbClr val="C00000"/>
                </a:solidFill>
                <a:latin typeface="+mj-lt"/>
              </a:rPr>
              <a:t>entrepreneurship</a:t>
            </a:r>
          </a:p>
          <a:p>
            <a:pPr marL="180975" indent="-171450" algn="just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kern="1200" spc="-10" dirty="0" smtClean="0">
                <a:solidFill>
                  <a:srgbClr val="105878"/>
                </a:solidFill>
                <a:latin typeface="+mj-lt"/>
              </a:rPr>
              <a:t>More support to </a:t>
            </a:r>
            <a:r>
              <a:rPr lang="en-GB" sz="2800" b="1" kern="1200" spc="-10" dirty="0" smtClean="0">
                <a:solidFill>
                  <a:srgbClr val="C00000"/>
                </a:solidFill>
                <a:latin typeface="+mj-lt"/>
              </a:rPr>
              <a:t>SMEs</a:t>
            </a:r>
          </a:p>
          <a:p>
            <a:pPr marL="180975" indent="-171450" algn="just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kern="1200" spc="-10" dirty="0" smtClean="0">
                <a:solidFill>
                  <a:srgbClr val="105878"/>
                </a:solidFill>
                <a:latin typeface="+mj-lt"/>
              </a:rPr>
              <a:t>More </a:t>
            </a:r>
            <a:r>
              <a:rPr lang="en-GB" sz="2800" b="1" kern="1200" spc="-10" dirty="0" smtClean="0">
                <a:solidFill>
                  <a:srgbClr val="105878"/>
                </a:solidFill>
                <a:latin typeface="+mj-lt"/>
              </a:rPr>
              <a:t>evaluators from the </a:t>
            </a:r>
            <a:r>
              <a:rPr lang="en-GB" sz="2800" b="1" kern="1200" spc="-10" dirty="0" smtClean="0">
                <a:solidFill>
                  <a:srgbClr val="C00000"/>
                </a:solidFill>
                <a:latin typeface="+mj-lt"/>
              </a:rPr>
              <a:t>business world </a:t>
            </a:r>
            <a:r>
              <a:rPr lang="en-GB" sz="2800" kern="1200" spc="-10" dirty="0" smtClean="0">
                <a:solidFill>
                  <a:srgbClr val="105878"/>
                </a:solidFill>
                <a:latin typeface="+mj-lt"/>
              </a:rPr>
              <a:t>involved in the selection process</a:t>
            </a:r>
            <a:endParaRPr lang="en-GB" sz="2800" b="1" dirty="0">
              <a:solidFill>
                <a:srgbClr val="105878"/>
              </a:solidFill>
              <a:latin typeface="+mj-lt"/>
            </a:endParaRPr>
          </a:p>
          <a:p>
            <a:pPr marL="180975" indent="-171450" algn="just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rgbClr val="105878"/>
                </a:solidFill>
                <a:latin typeface="+mj-lt"/>
              </a:rPr>
              <a:t>About </a:t>
            </a:r>
            <a:r>
              <a:rPr lang="en-GB" sz="2800" b="1" dirty="0" smtClean="0">
                <a:solidFill>
                  <a:srgbClr val="105878"/>
                </a:solidFill>
                <a:latin typeface="+mj-lt"/>
              </a:rPr>
              <a:t>half of the budget of ICT-related activities </a:t>
            </a:r>
            <a:r>
              <a:rPr lang="en-GB" sz="2800" dirty="0" smtClean="0">
                <a:solidFill>
                  <a:srgbClr val="105878"/>
                </a:solidFill>
                <a:latin typeface="+mj-lt"/>
              </a:rPr>
              <a:t>allocated to instruments directly aiming at </a:t>
            </a:r>
            <a:r>
              <a:rPr lang="en-GB" sz="2800" dirty="0" smtClean="0">
                <a:solidFill>
                  <a:srgbClr val="C00000"/>
                </a:solidFill>
                <a:latin typeface="+mj-lt"/>
              </a:rPr>
              <a:t>supporting innovation</a:t>
            </a:r>
          </a:p>
          <a:p>
            <a:pPr marL="180975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600" b="1" dirty="0" smtClean="0"/>
          </a:p>
          <a:p>
            <a:pPr marL="180975" lvl="1" indent="-171450" defTabSz="449437" eaLnBrk="1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400" b="1" dirty="0" smtClean="0"/>
          </a:p>
          <a:p>
            <a:pPr marL="714375" lvl="2" indent="-171450" defTabSz="449437" eaLnBrk="1" hangingPunct="1"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20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9"/>
          <p:cNvSpPr>
            <a:spLocks noChangeArrowheads="1"/>
          </p:cNvSpPr>
          <p:nvPr/>
        </p:nvSpPr>
        <p:spPr bwMode="auto">
          <a:xfrm>
            <a:off x="0" y="0"/>
            <a:ext cx="9144000" cy="5805488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5127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127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127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12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12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12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12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ru-RU" sz="2700">
              <a:solidFill>
                <a:schemeClr val="bg1"/>
              </a:solidFill>
            </a:endParaRPr>
          </a:p>
        </p:txBody>
      </p:sp>
      <p:sp>
        <p:nvSpPr>
          <p:cNvPr id="16387" name="Title 3"/>
          <p:cNvSpPr>
            <a:spLocks noGrp="1"/>
          </p:cNvSpPr>
          <p:nvPr>
            <p:ph type="title"/>
          </p:nvPr>
        </p:nvSpPr>
        <p:spPr>
          <a:xfrm>
            <a:off x="519113" y="404813"/>
            <a:ext cx="8229600" cy="868362"/>
          </a:xfrm>
          <a:ln>
            <a:miter lim="800000"/>
            <a:headEnd/>
            <a:tailEnd/>
          </a:ln>
        </p:spPr>
        <p:txBody>
          <a:bodyPr rtlCol="0"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</a:rPr>
              <a:t>Coverage of the full innovation chain</a:t>
            </a:r>
          </a:p>
        </p:txBody>
      </p:sp>
      <p:sp>
        <p:nvSpPr>
          <p:cNvPr id="15364" name="AutoShape 5" descr="sustainable development"/>
          <p:cNvSpPr>
            <a:spLocks noChangeAspect="1" noChangeArrowheads="1"/>
          </p:cNvSpPr>
          <p:nvPr/>
        </p:nvSpPr>
        <p:spPr bwMode="auto">
          <a:xfrm>
            <a:off x="155575" y="-495300"/>
            <a:ext cx="1905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GB" altLang="ru-RU"/>
          </a:p>
        </p:txBody>
      </p:sp>
      <p:grpSp>
        <p:nvGrpSpPr>
          <p:cNvPr id="15365" name="Group 18"/>
          <p:cNvGrpSpPr>
            <a:grpSpLocks/>
          </p:cNvGrpSpPr>
          <p:nvPr/>
        </p:nvGrpSpPr>
        <p:grpSpPr bwMode="auto">
          <a:xfrm>
            <a:off x="900113" y="2276475"/>
            <a:ext cx="7848600" cy="3455988"/>
            <a:chOff x="827584" y="2564904"/>
            <a:chExt cx="7848872" cy="3528392"/>
          </a:xfrm>
        </p:grpSpPr>
        <p:sp>
          <p:nvSpPr>
            <p:cNvPr id="2" name="Right Arrow 1"/>
            <p:cNvSpPr/>
            <p:nvPr/>
          </p:nvSpPr>
          <p:spPr bwMode="auto">
            <a:xfrm>
              <a:off x="827584" y="2564904"/>
              <a:ext cx="7848872" cy="3528392"/>
            </a:xfrm>
            <a:prstGeom prst="rightArrow">
              <a:avLst>
                <a:gd name="adj1" fmla="val 50000"/>
                <a:gd name="adj2" fmla="val 61549"/>
              </a:avLst>
            </a:prstGeom>
            <a:gradFill flip="none" rotWithShape="1">
              <a:gsLst>
                <a:gs pos="0">
                  <a:schemeClr val="accent6"/>
                </a:gs>
                <a:gs pos="5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lumMod val="28000"/>
                  </a:scheme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723900" dist="241300" dir="27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defTabSz="512763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GB" sz="2700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77649" y="3646765"/>
              <a:ext cx="1223412" cy="646331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Basic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Research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45270" y="4221319"/>
              <a:ext cx="1462139" cy="6466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Technology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R&amp;D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02518" y="3744816"/>
              <a:ext cx="1812988" cy="3679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Demonstration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87297" y="3863132"/>
              <a:ext cx="927132" cy="6466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Market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uptake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64816" y="3668641"/>
              <a:ext cx="1312907" cy="5834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Large scale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validation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96344" y="4235907"/>
              <a:ext cx="1479601" cy="369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Prototyping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8513" y="4355843"/>
              <a:ext cx="812828" cy="369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Pilots</a:t>
              </a:r>
            </a:p>
          </p:txBody>
        </p:sp>
      </p:grpSp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631825" y="2611438"/>
            <a:ext cx="3148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ru-RU" sz="2400" b="1">
                <a:solidFill>
                  <a:schemeClr val="bg1"/>
                </a:solidFill>
                <a:latin typeface="Verdana" pitchFamily="34" charset="0"/>
              </a:rPr>
              <a:t>Excellent science</a:t>
            </a:r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2124075" y="2122488"/>
            <a:ext cx="3814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ru-RU" sz="2400" b="1">
                <a:solidFill>
                  <a:schemeClr val="bg1"/>
                </a:solidFill>
                <a:latin typeface="Verdana" pitchFamily="34" charset="0"/>
              </a:rPr>
              <a:t>Industrial leadership</a:t>
            </a:r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3995738" y="1531938"/>
            <a:ext cx="350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ru-RU" sz="2400" b="1">
                <a:solidFill>
                  <a:schemeClr val="bg1"/>
                </a:solidFill>
                <a:latin typeface="Verdana" pitchFamily="34" charset="0"/>
              </a:rPr>
              <a:t>Societal challenges</a:t>
            </a:r>
          </a:p>
        </p:txBody>
      </p:sp>
      <p:sp>
        <p:nvSpPr>
          <p:cNvPr id="18" name="Curved Down Arrow 17"/>
          <p:cNvSpPr/>
          <p:nvPr/>
        </p:nvSpPr>
        <p:spPr bwMode="auto">
          <a:xfrm rot="20002411">
            <a:off x="1355725" y="1576388"/>
            <a:ext cx="1520825" cy="717550"/>
          </a:xfrm>
          <a:prstGeom prst="curvedDownArrow">
            <a:avLst/>
          </a:prstGeom>
          <a:gradFill>
            <a:gsLst>
              <a:gs pos="0">
                <a:schemeClr val="accent6"/>
              </a:gs>
              <a:gs pos="2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lumMod val="28000"/>
                </a:schemeClr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z="27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Curved Down Arrow 21"/>
          <p:cNvSpPr/>
          <p:nvPr/>
        </p:nvSpPr>
        <p:spPr bwMode="auto">
          <a:xfrm rot="20002411">
            <a:off x="3332163" y="1066800"/>
            <a:ext cx="1519237" cy="719138"/>
          </a:xfrm>
          <a:prstGeom prst="curvedDownArrow">
            <a:avLst/>
          </a:prstGeom>
          <a:gradFill>
            <a:gsLst>
              <a:gs pos="67000">
                <a:schemeClr val="accent6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lumMod val="28000"/>
                </a:schemeClr>
              </a:gs>
            </a:gsLst>
            <a:lin ang="108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51276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sz="27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371" name="TextBox 3"/>
          <p:cNvSpPr txBox="1">
            <a:spLocks noChangeArrowheads="1"/>
          </p:cNvSpPr>
          <p:nvPr/>
        </p:nvSpPr>
        <p:spPr bwMode="auto">
          <a:xfrm>
            <a:off x="254000" y="5964238"/>
            <a:ext cx="1860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2000" b="1">
                <a:solidFill>
                  <a:srgbClr val="105878"/>
                </a:solidFill>
              </a:rPr>
              <a:t>HORIZON 2020</a:t>
            </a:r>
            <a:endParaRPr lang="ru-RU" altLang="ru-RU" sz="2000" b="1">
              <a:solidFill>
                <a:srgbClr val="105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5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34720"/>
            <a:ext cx="8229600" cy="105464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Cooperation in H2020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69440"/>
            <a:ext cx="7899856" cy="4592320"/>
          </a:xfrm>
        </p:spPr>
        <p:txBody>
          <a:bodyPr>
            <a:normAutofit fontScale="92500"/>
          </a:bodyPr>
          <a:lstStyle/>
          <a:p>
            <a:pPr marL="0" indent="0" algn="just">
              <a:buSzPct val="135000"/>
              <a:buNone/>
            </a:pP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Aims </a:t>
            </a:r>
            <a:r>
              <a:rPr lang="en-GB" sz="2400" dirty="0">
                <a:solidFill>
                  <a:srgbClr val="105878"/>
                </a:solidFill>
                <a:cs typeface="Arial" panose="020B0604020202020204" pitchFamily="34" charset="0"/>
              </a:rPr>
              <a:t>at supporting EU's research and innovation </a:t>
            </a:r>
            <a:r>
              <a:rPr lang="en-GB" sz="2400" b="1" dirty="0">
                <a:solidFill>
                  <a:srgbClr val="105878"/>
                </a:solidFill>
                <a:cs typeface="Arial" panose="020B0604020202020204" pitchFamily="34" charset="0"/>
              </a:rPr>
              <a:t>excellence</a:t>
            </a:r>
            <a:r>
              <a:rPr lang="en-GB" sz="2400" dirty="0">
                <a:solidFill>
                  <a:srgbClr val="105878"/>
                </a:solidFill>
                <a:cs typeface="Arial" panose="020B0604020202020204" pitchFamily="34" charset="0"/>
              </a:rPr>
              <a:t> and </a:t>
            </a: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EU's economic </a:t>
            </a:r>
            <a:r>
              <a:rPr lang="en-GB" sz="2400" dirty="0">
                <a:solidFill>
                  <a:srgbClr val="105878"/>
                </a:solidFill>
                <a:cs typeface="Arial" panose="020B0604020202020204" pitchFamily="34" charset="0"/>
              </a:rPr>
              <a:t>and industrial </a:t>
            </a:r>
            <a:r>
              <a:rPr lang="en-GB" sz="2400" b="1" dirty="0" smtClean="0">
                <a:solidFill>
                  <a:srgbClr val="105878"/>
                </a:solidFill>
                <a:cs typeface="Arial" panose="020B0604020202020204" pitchFamily="34" charset="0"/>
              </a:rPr>
              <a:t>competitiveness, </a:t>
            </a: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through:</a:t>
            </a:r>
            <a:endParaRPr lang="en-GB" sz="2400" dirty="0">
              <a:solidFill>
                <a:srgbClr val="105878"/>
              </a:solidFill>
              <a:cs typeface="Arial" panose="020B0604020202020204" pitchFamily="34" charset="0"/>
            </a:endParaRPr>
          </a:p>
          <a:p>
            <a:pPr lvl="0" algn="just">
              <a:spcBef>
                <a:spcPts val="1200"/>
              </a:spcBef>
              <a:buSzPct val="100000"/>
              <a:buFont typeface="Verdana" panose="020B0604030504040204" pitchFamily="34" charset="0"/>
              <a:buChar char="●"/>
            </a:pPr>
            <a:r>
              <a:rPr lang="en-GB" sz="2400" b="1" dirty="0" smtClean="0">
                <a:solidFill>
                  <a:srgbClr val="105878"/>
                </a:solidFill>
                <a:cs typeface="Arial" panose="020B0604020202020204" pitchFamily="34" charset="0"/>
              </a:rPr>
              <a:t>mobilisation </a:t>
            </a:r>
            <a:r>
              <a:rPr lang="en-GB" sz="2400" b="1" dirty="0">
                <a:solidFill>
                  <a:srgbClr val="105878"/>
                </a:solidFill>
                <a:cs typeface="Arial" panose="020B0604020202020204" pitchFamily="34" charset="0"/>
              </a:rPr>
              <a:t>of the "best </a:t>
            </a:r>
            <a:r>
              <a:rPr lang="en-GB" sz="2400" b="1" dirty="0" smtClean="0">
                <a:solidFill>
                  <a:srgbClr val="105878"/>
                </a:solidFill>
                <a:cs typeface="Arial" panose="020B0604020202020204" pitchFamily="34" charset="0"/>
              </a:rPr>
              <a:t>minds“</a:t>
            </a:r>
            <a:r>
              <a:rPr lang="ru-RU" sz="2400" b="1" dirty="0" smtClean="0">
                <a:solidFill>
                  <a:srgbClr val="105878"/>
                </a:solidFill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to </a:t>
            </a:r>
            <a:r>
              <a:rPr lang="en-GB" sz="2400" dirty="0">
                <a:solidFill>
                  <a:srgbClr val="105878"/>
                </a:solidFill>
                <a:cs typeface="Arial" panose="020B0604020202020204" pitchFamily="34" charset="0"/>
              </a:rPr>
              <a:t>work with (and in) </a:t>
            </a: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EU-funded research</a:t>
            </a:r>
            <a:endParaRPr lang="en-GB" sz="2400" dirty="0">
              <a:solidFill>
                <a:srgbClr val="105878"/>
              </a:solidFill>
              <a:cs typeface="Arial" panose="020B0604020202020204" pitchFamily="34" charset="0"/>
            </a:endParaRPr>
          </a:p>
          <a:p>
            <a:pPr lvl="0" algn="just">
              <a:spcBef>
                <a:spcPts val="1200"/>
              </a:spcBef>
              <a:buSzPct val="100000"/>
              <a:buFont typeface="Verdana" panose="020B0604030504040204" pitchFamily="34" charset="0"/>
              <a:buChar char="●"/>
            </a:pPr>
            <a:r>
              <a:rPr lang="en-GB" sz="2400" b="1" dirty="0" smtClean="0">
                <a:solidFill>
                  <a:srgbClr val="105878"/>
                </a:solidFill>
                <a:cs typeface="Arial" panose="020B0604020202020204" pitchFamily="34" charset="0"/>
              </a:rPr>
              <a:t>promote global reach, adoption </a:t>
            </a:r>
            <a:r>
              <a:rPr lang="en-GB" sz="2400" b="1" dirty="0">
                <a:solidFill>
                  <a:srgbClr val="105878"/>
                </a:solidFill>
                <a:cs typeface="Arial" panose="020B0604020202020204" pitchFamily="34" charset="0"/>
              </a:rPr>
              <a:t>of </a:t>
            </a:r>
            <a:r>
              <a:rPr lang="en-GB" sz="2400" b="1" dirty="0" smtClean="0">
                <a:solidFill>
                  <a:srgbClr val="105878"/>
                </a:solidFill>
                <a:cs typeface="Arial" panose="020B0604020202020204" pitchFamily="34" charset="0"/>
              </a:rPr>
              <a:t>technology </a:t>
            </a:r>
            <a:r>
              <a:rPr lang="en-GB" sz="2400" dirty="0">
                <a:solidFill>
                  <a:srgbClr val="105878"/>
                </a:solidFill>
                <a:cs typeface="Arial" panose="020B0604020202020204" pitchFamily="34" charset="0"/>
              </a:rPr>
              <a:t>developments and market innovations </a:t>
            </a: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coming </a:t>
            </a:r>
            <a:r>
              <a:rPr lang="en-GB" sz="2400" dirty="0">
                <a:solidFill>
                  <a:srgbClr val="105878"/>
                </a:solidFill>
                <a:cs typeface="Arial" panose="020B0604020202020204" pitchFamily="34" charset="0"/>
              </a:rPr>
              <a:t>from EU </a:t>
            </a: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players</a:t>
            </a:r>
            <a:endParaRPr lang="en-GB" sz="2400" dirty="0">
              <a:solidFill>
                <a:srgbClr val="105878"/>
              </a:solidFill>
              <a:cs typeface="Arial" panose="020B0604020202020204" pitchFamily="34" charset="0"/>
            </a:endParaRPr>
          </a:p>
          <a:p>
            <a:pPr lvl="0" algn="just">
              <a:spcBef>
                <a:spcPts val="1200"/>
              </a:spcBef>
              <a:buSzPct val="100000"/>
              <a:buFont typeface="Verdana" panose="020B0604030504040204" pitchFamily="34" charset="0"/>
              <a:buChar char="●"/>
            </a:pPr>
            <a:r>
              <a:rPr lang="en-GB" sz="2400" b="1" dirty="0" smtClean="0">
                <a:solidFill>
                  <a:srgbClr val="105878"/>
                </a:solidFill>
                <a:cs typeface="Arial" panose="020B0604020202020204" pitchFamily="34" charset="0"/>
              </a:rPr>
              <a:t>longer </a:t>
            </a:r>
            <a:r>
              <a:rPr lang="en-GB" sz="2400" b="1" dirty="0">
                <a:solidFill>
                  <a:srgbClr val="105878"/>
                </a:solidFill>
                <a:cs typeface="Arial" panose="020B0604020202020204" pitchFamily="34" charset="0"/>
              </a:rPr>
              <a:t>term partnerships </a:t>
            </a:r>
            <a:r>
              <a:rPr lang="en-GB" sz="2400" dirty="0">
                <a:solidFill>
                  <a:srgbClr val="105878"/>
                </a:solidFill>
                <a:cs typeface="Arial" panose="020B0604020202020204" pitchFamily="34" charset="0"/>
              </a:rPr>
              <a:t>with countries of strategic </a:t>
            </a: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importance to the EU, </a:t>
            </a:r>
            <a:r>
              <a:rPr lang="en-GB" sz="2400" dirty="0">
                <a:solidFill>
                  <a:srgbClr val="105878"/>
                </a:solidFill>
                <a:cs typeface="Arial" panose="020B0604020202020204" pitchFamily="34" charset="0"/>
              </a:rPr>
              <a:t>either </a:t>
            </a: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due to </a:t>
            </a:r>
            <a:r>
              <a:rPr lang="en-GB" sz="2400" dirty="0">
                <a:solidFill>
                  <a:srgbClr val="105878"/>
                </a:solidFill>
                <a:cs typeface="Arial" panose="020B0604020202020204" pitchFamily="34" charset="0"/>
              </a:rPr>
              <a:t>their geographic </a:t>
            </a: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position </a:t>
            </a:r>
            <a:r>
              <a:rPr lang="en-GB" sz="2400" dirty="0">
                <a:solidFill>
                  <a:srgbClr val="105878"/>
                </a:solidFill>
                <a:cs typeface="Arial" panose="020B0604020202020204" pitchFamily="34" charset="0"/>
              </a:rPr>
              <a:t>(</a:t>
            </a: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e.g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EaP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Belarus</a:t>
            </a: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) </a:t>
            </a:r>
            <a:r>
              <a:rPr lang="en-GB" sz="2400" dirty="0">
                <a:solidFill>
                  <a:srgbClr val="105878"/>
                </a:solidFill>
                <a:cs typeface="Arial" panose="020B0604020202020204" pitchFamily="34" charset="0"/>
              </a:rPr>
              <a:t>or their privileged relationship with </a:t>
            </a:r>
            <a:r>
              <a:rPr lang="en-GB" sz="2400" dirty="0" smtClean="0">
                <a:solidFill>
                  <a:srgbClr val="C00000"/>
                </a:solidFill>
                <a:cs typeface="Arial" panose="020B0604020202020204" pitchFamily="34" charset="0"/>
              </a:rPr>
              <a:t>Europe</a:t>
            </a: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 (Russia, </a:t>
            </a:r>
            <a:r>
              <a:rPr lang="en-US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China, Korea </a:t>
            </a:r>
            <a:r>
              <a:rPr lang="en-US" sz="2400" dirty="0" err="1" smtClean="0">
                <a:solidFill>
                  <a:srgbClr val="105878"/>
                </a:solidFill>
                <a:cs typeface="Arial" panose="020B0604020202020204" pitchFamily="34" charset="0"/>
              </a:rPr>
              <a:t>ect</a:t>
            </a:r>
            <a:r>
              <a:rPr lang="en-GB" sz="2400" dirty="0" smtClean="0">
                <a:solidFill>
                  <a:srgbClr val="105878"/>
                </a:solidFill>
                <a:cs typeface="Arial" panose="020B0604020202020204" pitchFamily="34" charset="0"/>
              </a:rPr>
              <a:t>).</a:t>
            </a:r>
            <a:endParaRPr lang="en-GB" sz="2400" dirty="0">
              <a:solidFill>
                <a:srgbClr val="105878"/>
              </a:solidFill>
              <a:cs typeface="Arial" panose="020B0604020202020204" pitchFamily="34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4625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5596</TotalTime>
  <Words>1972</Words>
  <Application>Microsoft Office PowerPoint</Application>
  <PresentationFormat>Экран (4:3)</PresentationFormat>
  <Paragraphs>424</Paragraphs>
  <Slides>34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Городская</vt:lpstr>
      <vt:lpstr>    Возможности для международного сотрудничества Беларуси и Прибалтики в рамках программ ЕС  на период до 2020 года  Т.О.Ляднова, ГУ «БелИСА», ICT NCP H2020 tlyadnova@fp7-nip.org.by +375 17 2031016, +375 29 3359868</vt:lpstr>
      <vt:lpstr>Содержание</vt:lpstr>
      <vt:lpstr>«HORIZON 2020»: основные факты</vt:lpstr>
      <vt:lpstr>What is Horizon 2020</vt:lpstr>
      <vt:lpstr>Слайд 5</vt:lpstr>
      <vt:lpstr>Новые подходы программы Horizon 2020</vt:lpstr>
      <vt:lpstr>Coupling research to innovation</vt:lpstr>
      <vt:lpstr>Coverage of the full innovation chain</vt:lpstr>
      <vt:lpstr>International Cooperation in H2020 </vt:lpstr>
      <vt:lpstr>Рабочие программы на 2016-2017 Конкурсы 2017 года будут открыты осенью 2016</vt:lpstr>
      <vt:lpstr>ICT in H2020 &gt; LEIT-ICT</vt:lpstr>
      <vt:lpstr>ICT in Three Pillars</vt:lpstr>
      <vt:lpstr>Слайд 13</vt:lpstr>
      <vt:lpstr>ICT Call Topics</vt:lpstr>
      <vt:lpstr>ICT Call Topics</vt:lpstr>
      <vt:lpstr>ICT Call Topics</vt:lpstr>
      <vt:lpstr>Слайд 17</vt:lpstr>
      <vt:lpstr> RISE, Research and Innovation Staff Exchange</vt:lpstr>
      <vt:lpstr> http://www.cost.eu</vt:lpstr>
      <vt:lpstr>COST action: общие правила</vt:lpstr>
      <vt:lpstr>COST action: финансирование</vt:lpstr>
      <vt:lpstr>COST Actions - ICT</vt:lpstr>
      <vt:lpstr>Участие Беларуси в «Горизонте 2020» (2014-2015):   22 проекта c общим объемом   финансирования белорусских партнеров ок. 3,5 млн. евро (подано &gt;80 заявок)  перечень проектов:  http://fp7-nip.org.by/ru/hor20/BelPr/  </vt:lpstr>
      <vt:lpstr>Возможности получения поддержки участия организаций РБ в программе Горизонт 2020</vt:lpstr>
      <vt:lpstr> Сеть Национальных Контактных Точек Н2020 в РБ</vt:lpstr>
      <vt:lpstr>IncoNet EaP Plus: поддержка диалога ЕС – Восточное партнерство в сфере науки и инноваций</vt:lpstr>
      <vt:lpstr>Слайд 27</vt:lpstr>
      <vt:lpstr>Слайд 28</vt:lpstr>
      <vt:lpstr>Слайд 29</vt:lpstr>
      <vt:lpstr>Основные источники информации</vt:lpstr>
      <vt:lpstr> Enterprise Europe Network</vt:lpstr>
      <vt:lpstr>Программа «Регион Балтийского моря», 2014-2020,http://www.interreg-baltic.eu/home.html</vt:lpstr>
      <vt:lpstr>Тематические задачи Программы </vt:lpstr>
      <vt:lpstr>Слайд 34</vt:lpstr>
    </vt:vector>
  </TitlesOfParts>
  <Company>belisa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день 7-й Рамочной программы  научно-технологического развития ЕС</dc:title>
  <dc:creator>Makeeva</dc:creator>
  <cp:lastModifiedBy>salahovayush</cp:lastModifiedBy>
  <cp:revision>296</cp:revision>
  <cp:lastPrinted>2016-10-05T19:35:36Z</cp:lastPrinted>
  <dcterms:created xsi:type="dcterms:W3CDTF">2011-10-13T10:37:50Z</dcterms:created>
  <dcterms:modified xsi:type="dcterms:W3CDTF">2018-01-17T10:35:04Z</dcterms:modified>
</cp:coreProperties>
</file>