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64" r:id="rId4"/>
    <p:sldId id="270" r:id="rId5"/>
    <p:sldId id="267" r:id="rId6"/>
    <p:sldId id="271" r:id="rId7"/>
    <p:sldId id="265" r:id="rId8"/>
    <p:sldId id="266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58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5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7C56238-E4B7-4893-9921-FA5F6E03627B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93F8EE-9B6C-4786-BEA1-E6AAC30CB9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6238-E4B7-4893-9921-FA5F6E03627B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F8EE-9B6C-4786-BEA1-E6AAC30CB9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6238-E4B7-4893-9921-FA5F6E03627B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F8EE-9B6C-4786-BEA1-E6AAC30CB9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C56238-E4B7-4893-9921-FA5F6E03627B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93F8EE-9B6C-4786-BEA1-E6AAC30CB9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7C56238-E4B7-4893-9921-FA5F6E03627B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93F8EE-9B6C-4786-BEA1-E6AAC30CB9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6238-E4B7-4893-9921-FA5F6E03627B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F8EE-9B6C-4786-BEA1-E6AAC30CB9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6238-E4B7-4893-9921-FA5F6E03627B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F8EE-9B6C-4786-BEA1-E6AAC30CB9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C56238-E4B7-4893-9921-FA5F6E03627B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93F8EE-9B6C-4786-BEA1-E6AAC30CB9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6238-E4B7-4893-9921-FA5F6E03627B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F8EE-9B6C-4786-BEA1-E6AAC30CB9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C56238-E4B7-4893-9921-FA5F6E03627B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93F8EE-9B6C-4786-BEA1-E6AAC30CB90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C56238-E4B7-4893-9921-FA5F6E03627B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93F8EE-9B6C-4786-BEA1-E6AAC30CB90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C56238-E4B7-4893-9921-FA5F6E03627B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93F8EE-9B6C-4786-BEA1-E6AAC30CB9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ocabulary.ru/dictionary/7/word/%D7%D3%C2%D1%D2%C2%C0" TargetMode="External"/><Relationship Id="rId2" Type="http://schemas.openxmlformats.org/officeDocument/2006/relationships/hyperlink" Target="http://vocabulary.ru/dictionary/25/word/%CE%C1%D3%D7%C5%CD%C8%C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ocabulary.ru/dictionary/25/word/%CA%CB%C8%C5%CD%D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052736"/>
            <a:ext cx="5974432" cy="2520280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Тренинг ассертивной терапии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861048"/>
            <a:ext cx="6172200" cy="194421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6400" dirty="0"/>
              <a:t> </a:t>
            </a:r>
          </a:p>
          <a:p>
            <a:pPr algn="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программы и ведущие-тренеры: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 наук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 </a:t>
            </a:r>
            <a:r>
              <a:rPr lang="ru-RU" sz="29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Стреленко</a:t>
            </a:r>
            <a:endParaRPr lang="ru-RU" sz="29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андидат биологических наук, </a:t>
            </a:r>
          </a:p>
          <a:p>
            <a:pPr algn="r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оцент </a:t>
            </a:r>
            <a:r>
              <a:rPr lang="ru-RU" sz="2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 </a:t>
            </a:r>
            <a:r>
              <a:rPr lang="ru-RU" sz="29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Лоллини</a:t>
            </a:r>
            <a:endParaRPr lang="ru-RU" sz="29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68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06613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tradeusa.ru/wp-content/uploads/2015/07/demo-real-1920x1080.jpg?i=520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5527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66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52128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зависимости от поставленных задач 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тренинги приобретают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разные 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формы и делятся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две большие группы: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>
                <a:latin typeface="Calibri"/>
                <a:ea typeface="Calibri"/>
                <a:cs typeface="Times New Roman"/>
              </a:rPr>
            </a:br>
            <a:endParaRPr lang="ru-RU" sz="1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211208"/>
          </a:xfrm>
        </p:spPr>
        <p:txBody>
          <a:bodyPr/>
          <a:lstStyle/>
          <a:p>
            <a:pPr lvl="0" algn="ctr">
              <a:spcBef>
                <a:spcPts val="0"/>
              </a:spcBef>
              <a:buClr>
                <a:srgbClr val="6076B4"/>
              </a:buClr>
            </a:pPr>
            <a:r>
              <a:rPr lang="ru-RU" sz="1600" dirty="0" smtClean="0">
                <a:solidFill>
                  <a:schemeClr val="bg1"/>
                </a:solidFill>
                <a:latin typeface="Times New Roman"/>
                <a:ea typeface="Calibri"/>
              </a:rPr>
              <a:t>Ориентированные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Calibri"/>
              </a:rPr>
              <a:t>на приобретение и развитие профессиональных умений и навыков делового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Calibri"/>
              </a:rPr>
              <a:t>взаимодействия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1211208"/>
          </a:xfrm>
        </p:spPr>
        <p:txBody>
          <a:bodyPr/>
          <a:lstStyle/>
          <a:p>
            <a:pPr algn="ctr"/>
            <a:r>
              <a:rPr lang="ru-RU" sz="1600" dirty="0" smtClean="0">
                <a:latin typeface="Times New Roman"/>
                <a:ea typeface="Calibri"/>
              </a:rPr>
              <a:t>Нацеленные </a:t>
            </a:r>
            <a:r>
              <a:rPr lang="ru-RU" sz="1600" dirty="0">
                <a:latin typeface="Times New Roman"/>
                <a:ea typeface="Calibri"/>
              </a:rPr>
              <a:t>на углубление опыта анализа ситуаций общения </a:t>
            </a:r>
            <a:endParaRPr lang="ru-RU" sz="1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3657600" cy="295989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56992"/>
            <a:ext cx="4968552" cy="3024336"/>
          </a:xfrm>
        </p:spPr>
      </p:pic>
      <p:sp>
        <p:nvSpPr>
          <p:cNvPr id="12" name="Стрелка вниз 11"/>
          <p:cNvSpPr/>
          <p:nvPr/>
        </p:nvSpPr>
        <p:spPr>
          <a:xfrm>
            <a:off x="2123728" y="2852936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012160" y="2852936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5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778098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Ассертивное поведение в коммуникативном педагогическом </a:t>
            </a:r>
            <a:r>
              <a:rPr lang="ru-RU" sz="2000" b="1" cap="none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процессе -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643192" cy="520519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вариант общения учителя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учениками, родителей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 со студентами, приводящий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формированию самостоятельной и ответственной личности, способной успешно решать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проблемы. 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 есть цель современного гуманистического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недостаточная проработанность исследуемой проблемы в педагогической и методической литературе.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стандарте не уделяется внимания этой стороне процесса развития образования, тогда как, например, учебные планы образования США содержат специальный раздел, в котором акцентируется внимание на формирование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качеств у учащихся,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в свои силы, положительная самооценка, самоуважение, демонстрация взаимопонимания и дружелюбия, умение организовывать свой труд, свою жизнь.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обучения на личностный фактор обращается особое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1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78621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Ассертивное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уверенное, позитивное поведение человека, который проявляет уважение к своей личности, понимает собственные цели и права, но при этом учитывая цели и права других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Ассертивность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настойчивость и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вежливость 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синонимом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грубости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6912768" cy="3600400"/>
          </a:xfrm>
        </p:spPr>
      </p:pic>
    </p:spTree>
    <p:extLst>
      <p:ext uri="{BB962C8B-B14F-4D97-AF65-F5344CB8AC3E}">
        <p14:creationId xmlns:p14="http://schemas.microsoft.com/office/powerpoint/2010/main" val="108664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РЕКЛАМА ТРЕНИНГА АССЕРТИВНОЙ ТЕРАПИИ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792168" cy="6035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Тренинг ассертивной терапии (Как быть сильным в любой ситуации?)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Этапы тренинга:</a:t>
            </a:r>
          </a:p>
          <a:p>
            <a:pPr marL="228600" indent="-2286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Работа с образом Я.</a:t>
            </a:r>
          </a:p>
          <a:p>
            <a:pPr marL="228600" indent="-2286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Работа по </a:t>
            </a:r>
            <a:r>
              <a:rPr lang="ru-RU" dirty="0" err="1" smtClean="0">
                <a:solidFill>
                  <a:srgbClr val="0070C0"/>
                </a:solidFill>
              </a:rPr>
              <a:t>самопринятию</a:t>
            </a:r>
            <a:r>
              <a:rPr lang="ru-RU" dirty="0" smtClean="0">
                <a:solidFill>
                  <a:srgbClr val="0070C0"/>
                </a:solidFill>
              </a:rPr>
              <a:t>, развитию позитивного мышления.</a:t>
            </a:r>
          </a:p>
          <a:p>
            <a:pPr marL="228600" indent="-2286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Работа с чувствами и способами их выражения.</a:t>
            </a:r>
          </a:p>
          <a:p>
            <a:pPr marL="228600" indent="-2286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Работа над сопротивлением, преодоление м защитных механизмов.</a:t>
            </a:r>
          </a:p>
          <a:p>
            <a:pPr marL="228600" indent="-2286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Работа по обучению уверенному поведению.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5"/>
            <a:ext cx="5760640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75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14724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жизни возникает много различных ситуаций, в которых 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поведения просто не 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обойтись</a:t>
            </a:r>
            <a: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ассертивного поведения: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/>
            </a:r>
            <a:br>
              <a:rPr lang="ru-RU" dirty="0">
                <a:solidFill>
                  <a:srgbClr val="000000"/>
                </a:solidFill>
                <a:latin typeface="Tahom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859216" cy="460851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Я могу честно, открыто и прямо говорить о том, что 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чувствую</a:t>
            </a:r>
            <a:endParaRPr lang="ru-RU" sz="8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Я могу оценивать собственные эмоции и мысли, поведение, а также держать ответ за их 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</a:t>
            </a:r>
            <a:endParaRPr lang="ru-RU" sz="8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Я могу не извиняться за свое поведение и не объяснять 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endParaRPr lang="ru-RU" sz="8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Я могу изменять свои 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8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Я могу решать, стоит ли мне в какой-то степени отвечать за проблемы других 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endParaRPr lang="ru-RU" sz="8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Я могу ошибаться и отвечать за последствия 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ошибок</a:t>
            </a:r>
            <a:endParaRPr lang="ru-RU" sz="8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Я могу принимать решения, не имеющие никакой 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логики</a:t>
            </a:r>
            <a:endParaRPr lang="ru-RU" sz="8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Я могу не зависеть от положительного отношения других людей ко 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/>
            </a:r>
            <a:br>
              <a:rPr lang="ru-RU" dirty="0">
                <a:solidFill>
                  <a:srgbClr val="000000"/>
                </a:solidFill>
                <a:latin typeface="Tahoma"/>
              </a:rPr>
            </a:br>
            <a:r>
              <a:rPr lang="ru-RU" dirty="0">
                <a:solidFill>
                  <a:srgbClr val="000000"/>
                </a:solidFill>
                <a:latin typeface="Tahoma"/>
              </a:rPr>
              <a:t/>
            </a:r>
            <a:br>
              <a:rPr lang="ru-RU" dirty="0">
                <a:solidFill>
                  <a:srgbClr val="000000"/>
                </a:solidFill>
                <a:latin typeface="Tahoma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18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467600" cy="360040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22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Характеристика </a:t>
            </a:r>
            <a:r>
              <a:rPr lang="ru-RU" sz="2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тренинга</a:t>
            </a:r>
            <a:r>
              <a:rPr lang="ru-RU" sz="3200" b="1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ru-RU" sz="3200" b="1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Название: «Тренинг ассертивной терапии»</a:t>
            </a:r>
            <a:endParaRPr lang="ru-RU" b="1" dirty="0">
              <a:solidFill>
                <a:srgbClr val="0070C0"/>
              </a:solidFill>
              <a:latin typeface="Cambria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 тренинга по развитию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ассертивности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состоит в овладении навыками уверенного поведения в межличностных отношениях, в выработке такого поведения, которое является приемлемым не только для индивида, но и общества в целом. Так как ассертивность как личностное качество проявляется во взаимодействии людей, в группе, то и формировать ее необходимо в условиях групповой работы, то есть в процессе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тренинговых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занятий.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 тренинга включают: а) </a:t>
            </a:r>
            <a:r>
              <a:rPr lang="ru-RU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повышение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осознанности личных прав; б) </a:t>
            </a:r>
            <a:r>
              <a:rPr lang="ru-RU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различение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неассертивности,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ассертивности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агрессивности; в)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hlinkClick r:id="rId2"/>
              </a:rPr>
              <a:t>обучение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вербальным и невербальным умениям, включает умения говорить «нет», обращаться с просьбами и выдвигать требования, выражать положительные и отрицательные </a:t>
            </a:r>
            <a:r>
              <a:rPr lang="ru-RU" dirty="0">
                <a:solidFill>
                  <a:srgbClr val="474747"/>
                </a:solidFill>
                <a:latin typeface="Times New Roman"/>
                <a:ea typeface="Times New Roman"/>
                <a:cs typeface="Times New Roman"/>
                <a:hlinkClick r:id="rId3"/>
              </a:rPr>
              <a:t>чувства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начинать, поддерживать и заканчивать разговор. Тренинг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ассертивности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том виде, как он обычно практикуется, требует определения специфических ситуаций, в которых </a:t>
            </a:r>
            <a:r>
              <a:rPr lang="ru-RU" dirty="0">
                <a:solidFill>
                  <a:srgbClr val="474747"/>
                </a:solidFill>
                <a:latin typeface="Times New Roman"/>
                <a:ea typeface="Times New Roman"/>
                <a:cs typeface="Times New Roman"/>
                <a:hlinkClick r:id="rId4"/>
              </a:rPr>
              <a:t>человек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обычно ведет себя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дезадаптивно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‒ т.е.,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неассертивно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или агрессивно. Это определяется при помощи моделирования различных ситуаций в тренинге.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8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1008112"/>
          </a:xfrm>
        </p:spPr>
        <p:txBody>
          <a:bodyPr>
            <a:norm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Этапы тренинга: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643192" cy="504056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Работа с образом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Я</a:t>
            </a:r>
            <a:endParaRPr lang="ru-RU" sz="20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Работа по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самопринятию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, развитию позитивного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мышления</a:t>
            </a:r>
            <a:endParaRPr lang="ru-RU" sz="20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Работа с чувствами и способами их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выражения</a:t>
            </a:r>
            <a:endParaRPr lang="ru-RU" sz="20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Работа над сопротивлением, преодоление защитных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механизмов</a:t>
            </a:r>
            <a:endParaRPr lang="ru-RU" sz="20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Работа по обучению уверенному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поведению</a:t>
            </a:r>
            <a:endParaRPr lang="ru-RU" sz="20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</a:rPr>
              <a:t>Продолжительность тренинга: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24 часа</a:t>
            </a:r>
            <a:endParaRPr lang="ru-RU" sz="20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</a:rPr>
              <a:t>Уровень образования: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неполное высшее, высшее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образование</a:t>
            </a:r>
            <a:endParaRPr lang="ru-RU" sz="2000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</a:rPr>
              <a:t>Общее количество человек: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12-15 человек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14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34481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565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412</TotalTime>
  <Words>430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Тренинг ассертивной терапии </vt:lpstr>
      <vt:lpstr> В зависимости от поставленных задач тренинги приобретают разные формы и делятся на две большие группы: </vt:lpstr>
      <vt:lpstr>Ассертивное поведение в коммуникативном педагогическом процессе -</vt:lpstr>
      <vt:lpstr>Ассертивное поведение – уверенное, позитивное поведение человека, который проявляет уважение к своей личности, понимает собственные цели и права, но при этом учитывая цели и права других людей  Ассертивность подразумевает настойчивость и вежливость и  не является синонимом грубости</vt:lpstr>
      <vt:lpstr>РЕКЛАМА ТРЕНИНГА АССЕРТИВНОЙ ТЕРАПИИ</vt:lpstr>
      <vt:lpstr>В жизни возникает много различных ситуаций, в которых  без такого поведения просто не обойтись  Основные правила ассертивного поведения: </vt:lpstr>
      <vt:lpstr>      Характеристика тренинга </vt:lpstr>
      <vt:lpstr>Этапы тренинга: </vt:lpstr>
      <vt:lpstr>Презентация PowerPoint</vt:lpstr>
      <vt:lpstr>Благодарю за внимание!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Ганкович Анна Александровна</cp:lastModifiedBy>
  <cp:revision>27</cp:revision>
  <dcterms:created xsi:type="dcterms:W3CDTF">2016-05-25T11:27:49Z</dcterms:created>
  <dcterms:modified xsi:type="dcterms:W3CDTF">2018-02-12T05:13:32Z</dcterms:modified>
</cp:coreProperties>
</file>