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2" r:id="rId6"/>
    <p:sldId id="264" r:id="rId7"/>
    <p:sldId id="266" r:id="rId8"/>
    <p:sldId id="268" r:id="rId9"/>
    <p:sldId id="278" r:id="rId10"/>
    <p:sldId id="279" r:id="rId11"/>
    <p:sldId id="281" r:id="rId12"/>
    <p:sldId id="283" r:id="rId13"/>
    <p:sldId id="285" r:id="rId14"/>
    <p:sldId id="269" r:id="rId15"/>
    <p:sldId id="270" r:id="rId16"/>
    <p:sldId id="271" r:id="rId17"/>
    <p:sldId id="273" r:id="rId18"/>
    <p:sldId id="275" r:id="rId19"/>
    <p:sldId id="289" r:id="rId20"/>
    <p:sldId id="292" r:id="rId21"/>
    <p:sldId id="293" r:id="rId22"/>
    <p:sldId id="276"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7" d="100"/>
          <a:sy n="117" d="100"/>
        </p:scale>
        <p:origin x="-1452"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9109C394-5216-44BE-AB92-5951DCDF6159}" type="datetimeFigureOut">
              <a:rPr lang="ru-RU" smtClean="0"/>
              <a:t>24.04.2018</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37FF7C04-1753-4F73-97BE-2E07B5C0F3CF}"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9109C394-5216-44BE-AB92-5951DCDF6159}" type="datetimeFigureOut">
              <a:rPr lang="ru-RU" smtClean="0"/>
              <a:t>24.04.2018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FF7C04-1753-4F73-97BE-2E07B5C0F3C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9109C394-5216-44BE-AB92-5951DCDF6159}" type="datetimeFigureOut">
              <a:rPr lang="ru-RU" smtClean="0"/>
              <a:t>24.04.2018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FF7C04-1753-4F73-97BE-2E07B5C0F3C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9109C394-5216-44BE-AB92-5951DCDF6159}" type="datetimeFigureOut">
              <a:rPr lang="ru-RU" smtClean="0"/>
              <a:t>24.04.2018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FF7C04-1753-4F73-97BE-2E07B5C0F3C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9109C394-5216-44BE-AB92-5951DCDF6159}" type="datetimeFigureOut">
              <a:rPr lang="ru-RU" smtClean="0"/>
              <a:t>24.04.2018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FF7C04-1753-4F73-97BE-2E07B5C0F3CF}"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9109C394-5216-44BE-AB92-5951DCDF6159}" type="datetimeFigureOut">
              <a:rPr lang="ru-RU" smtClean="0"/>
              <a:t>24.04.2018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7FF7C04-1753-4F73-97BE-2E07B5C0F3C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9109C394-5216-44BE-AB92-5951DCDF6159}" type="datetimeFigureOut">
              <a:rPr lang="ru-RU" smtClean="0"/>
              <a:t>24.04.2018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7FF7C04-1753-4F73-97BE-2E07B5C0F3C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9109C394-5216-44BE-AB92-5951DCDF6159}" type="datetimeFigureOut">
              <a:rPr lang="ru-RU" smtClean="0"/>
              <a:t>24.04.2018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7FF7C04-1753-4F73-97BE-2E07B5C0F3C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9C394-5216-44BE-AB92-5951DCDF6159}" type="datetimeFigureOut">
              <a:rPr lang="ru-RU" smtClean="0"/>
              <a:t>24.04.2018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7FF7C04-1753-4F73-97BE-2E07B5C0F3C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9109C394-5216-44BE-AB92-5951DCDF6159}" type="datetimeFigureOut">
              <a:rPr lang="ru-RU" smtClean="0"/>
              <a:t>24.04.2018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7FF7C04-1753-4F73-97BE-2E07B5C0F3C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9109C394-5216-44BE-AB92-5951DCDF6159}" type="datetimeFigureOut">
              <a:rPr lang="ru-RU" smtClean="0"/>
              <a:t>24.04.2018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37FF7C04-1753-4F73-97BE-2E07B5C0F3CF}" type="slidenum">
              <a:rPr lang="ru-RU" smtClean="0"/>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109C394-5216-44BE-AB92-5951DCDF6159}" type="datetimeFigureOut">
              <a:rPr lang="ru-RU" smtClean="0"/>
              <a:t>24.04.2018</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FF7C04-1753-4F73-97BE-2E07B5C0F3CF}" type="slidenum">
              <a:rPr lang="ru-RU" smtClean="0"/>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_____Microsoft_Excel_97-20031.xls"/></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_____Microsoft_Excel_97-20032.xls"/></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_____Microsoft_Excel_97-20033.xls"/></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1052736"/>
            <a:ext cx="7341440" cy="3240360"/>
          </a:xfrm>
        </p:spPr>
        <p:txBody>
          <a:bodyPr>
            <a:normAutofit/>
          </a:bodyPr>
          <a:lstStyle/>
          <a:p>
            <a:pPr algn="l"/>
            <a:r>
              <a:rPr lang="ru-RU" sz="4400" dirty="0">
                <a:latin typeface="+mn-lt"/>
              </a:rPr>
              <a:t>Жестокое обращение с детьми: факторы риска и механизмы профилактики</a:t>
            </a:r>
          </a:p>
        </p:txBody>
      </p:sp>
      <p:sp>
        <p:nvSpPr>
          <p:cNvPr id="3" name="Подзаголовок 2"/>
          <p:cNvSpPr>
            <a:spLocks noGrp="1"/>
          </p:cNvSpPr>
          <p:nvPr>
            <p:ph type="subTitle" idx="1"/>
          </p:nvPr>
        </p:nvSpPr>
        <p:spPr>
          <a:xfrm>
            <a:off x="533400" y="5157192"/>
            <a:ext cx="7854696" cy="1008112"/>
          </a:xfrm>
        </p:spPr>
        <p:txBody>
          <a:bodyPr>
            <a:normAutofit fontScale="70000" lnSpcReduction="20000"/>
          </a:bodyPr>
          <a:lstStyle/>
          <a:p>
            <a:r>
              <a:rPr lang="ru-RU" sz="2000" dirty="0" smtClean="0"/>
              <a:t>А.А. </a:t>
            </a:r>
            <a:r>
              <a:rPr lang="ru-RU" sz="2000" dirty="0" err="1" smtClean="0"/>
              <a:t>Стреленко</a:t>
            </a:r>
            <a:r>
              <a:rPr lang="ru-RU" sz="2000" dirty="0" smtClean="0"/>
              <a:t>,</a:t>
            </a:r>
            <a:r>
              <a:rPr lang="en-US" sz="2000" dirty="0" smtClean="0"/>
              <a:t> </a:t>
            </a:r>
            <a:endParaRPr lang="ru-RU" sz="2000" dirty="0" smtClean="0"/>
          </a:p>
          <a:p>
            <a:r>
              <a:rPr lang="ru-RU" sz="2000" dirty="0" smtClean="0"/>
              <a:t>доцент кафедры прикладной психологии </a:t>
            </a:r>
          </a:p>
          <a:p>
            <a:r>
              <a:rPr lang="ru-RU" sz="2000" dirty="0" smtClean="0"/>
              <a:t>ВГУ им. П.М. </a:t>
            </a:r>
            <a:r>
              <a:rPr lang="ru-RU" sz="2000" dirty="0" err="1" smtClean="0"/>
              <a:t>Машерова</a:t>
            </a:r>
            <a:r>
              <a:rPr lang="ru-RU" sz="2000" dirty="0" smtClean="0"/>
              <a:t> </a:t>
            </a:r>
          </a:p>
          <a:p>
            <a:r>
              <a:rPr lang="ru-RU" sz="2000" dirty="0" smtClean="0"/>
              <a:t> канд. психол. наук, доцент</a:t>
            </a:r>
            <a:endParaRPr lang="ru-RU" sz="2000" dirty="0"/>
          </a:p>
        </p:txBody>
      </p:sp>
    </p:spTree>
    <p:extLst>
      <p:ext uri="{BB962C8B-B14F-4D97-AF65-F5344CB8AC3E}">
        <p14:creationId xmlns:p14="http://schemas.microsoft.com/office/powerpoint/2010/main" val="40185723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43608" y="1166843"/>
            <a:ext cx="7344816" cy="4524315"/>
          </a:xfrm>
          <a:prstGeom prst="rect">
            <a:avLst/>
          </a:prstGeom>
        </p:spPr>
        <p:txBody>
          <a:bodyPr wrap="square">
            <a:spAutoFit/>
          </a:bodyPr>
          <a:lstStyle/>
          <a:p>
            <a:r>
              <a:rPr lang="ru-RU" sz="2400" dirty="0">
                <a:solidFill>
                  <a:schemeClr val="accent1">
                    <a:lumMod val="75000"/>
                  </a:schemeClr>
                </a:solidFill>
                <a:cs typeface="Arial" pitchFamily="34" charset="0"/>
              </a:rPr>
              <a:t>Приказом Министерства здравоохранения и МВД  Республики Беларусь от 4.08.1994 года №183/176 «О порядке учета граждан обратившихся, поступивших в лечебные учреждения с травмами, отравлениями и другими механическими повреждениями криминального характера» </a:t>
            </a:r>
            <a:r>
              <a:rPr lang="ru-RU" sz="2400" dirty="0" smtClean="0">
                <a:solidFill>
                  <a:schemeClr val="accent1">
                    <a:lumMod val="75000"/>
                  </a:schemeClr>
                </a:solidFill>
                <a:cs typeface="Arial" pitchFamily="34" charset="0"/>
              </a:rPr>
              <a:t>предусмотрено</a:t>
            </a:r>
            <a:r>
              <a:rPr lang="en-US" sz="2400" dirty="0" smtClean="0">
                <a:solidFill>
                  <a:schemeClr val="accent1">
                    <a:lumMod val="75000"/>
                  </a:schemeClr>
                </a:solidFill>
                <a:cs typeface="Arial" pitchFamily="34" charset="0"/>
              </a:rPr>
              <a:t> </a:t>
            </a:r>
            <a:r>
              <a:rPr lang="ru-RU" sz="2400" dirty="0" smtClean="0">
                <a:solidFill>
                  <a:schemeClr val="accent1">
                    <a:lumMod val="75000"/>
                  </a:schemeClr>
                </a:solidFill>
                <a:cs typeface="Arial" pitchFamily="34" charset="0"/>
              </a:rPr>
              <a:t>незамедлительное </a:t>
            </a:r>
            <a:r>
              <a:rPr lang="ru-RU" sz="2400" dirty="0">
                <a:solidFill>
                  <a:schemeClr val="accent1">
                    <a:lumMod val="75000"/>
                  </a:schemeClr>
                </a:solidFill>
                <a:cs typeface="Arial" pitchFamily="34" charset="0"/>
              </a:rPr>
              <a:t>информирование органов внутренних дел о всех случаях обращения или доставления потерпевших (в том числе детей) в учреждения здравоохранения с травмами, которые могли быть получены ими в результате противоправных действий. </a:t>
            </a:r>
          </a:p>
        </p:txBody>
      </p:sp>
    </p:spTree>
    <p:extLst>
      <p:ext uri="{BB962C8B-B14F-4D97-AF65-F5344CB8AC3E}">
        <p14:creationId xmlns:p14="http://schemas.microsoft.com/office/powerpoint/2010/main" val="37436045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71600" y="836712"/>
            <a:ext cx="7715200" cy="720080"/>
          </a:xfrm>
        </p:spPr>
        <p:txBody>
          <a:bodyPr rtlCol="0">
            <a:normAutofit/>
          </a:bodyPr>
          <a:lstStyle/>
          <a:p>
            <a:pPr marL="320040" indent="-320040" eaLnBrk="1" fontAlgn="auto" hangingPunct="1">
              <a:spcAft>
                <a:spcPts val="0"/>
              </a:spcAft>
              <a:buClr>
                <a:schemeClr val="accent6">
                  <a:lumMod val="75000"/>
                </a:schemeClr>
              </a:buClr>
              <a:defRPr/>
            </a:pPr>
            <a:r>
              <a:rPr lang="ru-RU" sz="2400" dirty="0">
                <a:solidFill>
                  <a:schemeClr val="accent1">
                    <a:lumMod val="75000"/>
                  </a:schemeClr>
                </a:solidFill>
                <a:latin typeface="+mn-lt"/>
                <a:ea typeface="+mj-ea"/>
                <a:cs typeface="+mj-cs"/>
              </a:rPr>
              <a:t>Что сделать еще?</a:t>
            </a:r>
          </a:p>
        </p:txBody>
      </p:sp>
      <p:sp>
        <p:nvSpPr>
          <p:cNvPr id="28674" name="Rectangle 3"/>
          <p:cNvSpPr>
            <a:spLocks noGrp="1" noChangeArrowheads="1"/>
          </p:cNvSpPr>
          <p:nvPr>
            <p:ph sz="quarter" idx="4294967295"/>
          </p:nvPr>
        </p:nvSpPr>
        <p:spPr>
          <a:xfrm>
            <a:off x="539552" y="1844824"/>
            <a:ext cx="8604448" cy="5013176"/>
          </a:xfrm>
          <a:prstGeom prst="rect">
            <a:avLst/>
          </a:prstGeom>
        </p:spPr>
        <p:txBody>
          <a:bodyPr/>
          <a:lstStyle/>
          <a:p>
            <a:pPr eaLnBrk="1" hangingPunct="1">
              <a:lnSpc>
                <a:spcPct val="80000"/>
              </a:lnSpc>
            </a:pPr>
            <a:r>
              <a:rPr kumimoji="0" lang="ru-RU" sz="2400" dirty="0" smtClean="0">
                <a:solidFill>
                  <a:schemeClr val="accent1">
                    <a:lumMod val="60000"/>
                    <a:lumOff val="40000"/>
                  </a:schemeClr>
                </a:solidFill>
                <a:cs typeface="Arial" pitchFamily="34" charset="0"/>
              </a:rPr>
              <a:t>Сообщить о случившемся родителям или законным представителям ребенка.</a:t>
            </a:r>
          </a:p>
          <a:p>
            <a:pPr eaLnBrk="1" hangingPunct="1">
              <a:lnSpc>
                <a:spcPct val="80000"/>
              </a:lnSpc>
            </a:pPr>
            <a:r>
              <a:rPr kumimoji="0" lang="ru-RU" sz="2400" dirty="0" smtClean="0">
                <a:solidFill>
                  <a:schemeClr val="accent1">
                    <a:lumMod val="60000"/>
                    <a:lumOff val="40000"/>
                  </a:schemeClr>
                </a:solidFill>
                <a:cs typeface="Arial" pitchFamily="34" charset="0"/>
              </a:rPr>
              <a:t>В случае сексуального и физического насилия вызвать скорую помощь или оказать ребенку первую помощь, внимательно следя за тем, чтобы не уничтожить следы преступления (не мыться, не стирать одежду).</a:t>
            </a:r>
          </a:p>
          <a:p>
            <a:pPr eaLnBrk="1" hangingPunct="1">
              <a:lnSpc>
                <a:spcPct val="80000"/>
              </a:lnSpc>
            </a:pPr>
            <a:r>
              <a:rPr kumimoji="0" lang="ru-RU" sz="2400" dirty="0" smtClean="0">
                <a:solidFill>
                  <a:schemeClr val="accent1">
                    <a:lumMod val="60000"/>
                    <a:lumOff val="40000"/>
                  </a:schemeClr>
                </a:solidFill>
                <a:cs typeface="Arial" pitchFamily="34" charset="0"/>
              </a:rPr>
              <a:t>Постараться оградить ребенка от дальнейшего  контакта с насильником (отвести в социальный приют, остаться с ребенком для его безопасности).</a:t>
            </a:r>
          </a:p>
          <a:p>
            <a:pPr eaLnBrk="1" hangingPunct="1">
              <a:lnSpc>
                <a:spcPct val="80000"/>
              </a:lnSpc>
            </a:pPr>
            <a:r>
              <a:rPr kumimoji="0" lang="ru-RU" sz="2400" dirty="0" smtClean="0">
                <a:solidFill>
                  <a:schemeClr val="accent1">
                    <a:lumMod val="60000"/>
                    <a:lumOff val="40000"/>
                  </a:schemeClr>
                </a:solidFill>
                <a:cs typeface="Arial" pitchFamily="34" charset="0"/>
              </a:rPr>
              <a:t>Не предпринимать никаких самодеятельных действий в случае выявления сексуального или явного физического насилия – только сообщить в правоохранительные органы, КДН и орган охраны прав детства – их работники имеют инструкции на данный случай.</a:t>
            </a:r>
          </a:p>
        </p:txBody>
      </p:sp>
    </p:spTree>
    <p:extLst>
      <p:ext uri="{BB962C8B-B14F-4D97-AF65-F5344CB8AC3E}">
        <p14:creationId xmlns:p14="http://schemas.microsoft.com/office/powerpoint/2010/main" val="24359289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187624" y="476672"/>
            <a:ext cx="7272808" cy="792088"/>
          </a:xfrm>
        </p:spPr>
        <p:txBody>
          <a:bodyPr>
            <a:normAutofit/>
          </a:bodyPr>
          <a:lstStyle/>
          <a:p>
            <a:pPr>
              <a:defRPr/>
            </a:pPr>
            <a:r>
              <a:rPr lang="ru-RU" sz="2400" dirty="0">
                <a:solidFill>
                  <a:srgbClr val="FF0000"/>
                </a:solidFill>
                <a:latin typeface="+mn-lt"/>
              </a:rPr>
              <a:t>Если вы </a:t>
            </a:r>
            <a:r>
              <a:rPr lang="ru-RU" sz="2400" dirty="0" smtClean="0">
                <a:solidFill>
                  <a:srgbClr val="FF0000"/>
                </a:solidFill>
                <a:latin typeface="+mn-lt"/>
              </a:rPr>
              <a:t>обнаружили…</a:t>
            </a:r>
            <a:endParaRPr lang="ru-RU" sz="2400" dirty="0">
              <a:solidFill>
                <a:srgbClr val="FF0000"/>
              </a:solidFill>
              <a:latin typeface="+mn-lt"/>
            </a:endParaRPr>
          </a:p>
        </p:txBody>
      </p:sp>
      <p:sp>
        <p:nvSpPr>
          <p:cNvPr id="3" name="Содержимое 2"/>
          <p:cNvSpPr>
            <a:spLocks noGrp="1"/>
          </p:cNvSpPr>
          <p:nvPr>
            <p:ph sz="quarter" idx="4294967295"/>
          </p:nvPr>
        </p:nvSpPr>
        <p:spPr>
          <a:xfrm>
            <a:off x="539551" y="1628800"/>
            <a:ext cx="8425061" cy="5040288"/>
          </a:xfrm>
          <a:prstGeom prst="rect">
            <a:avLst/>
          </a:prstGeom>
        </p:spPr>
        <p:txBody>
          <a:bodyPr/>
          <a:lstStyle/>
          <a:p>
            <a:pPr eaLnBrk="1" hangingPunct="1"/>
            <a:r>
              <a:rPr kumimoji="0" lang="ru-RU" sz="2200" dirty="0" smtClean="0">
                <a:solidFill>
                  <a:schemeClr val="accent1">
                    <a:lumMod val="60000"/>
                    <a:lumOff val="40000"/>
                  </a:schemeClr>
                </a:solidFill>
                <a:cs typeface="Arial" pitchFamily="34" charset="0"/>
              </a:rPr>
              <a:t>При контакте с правоохранительными органами вы должны знать, что в наилучших интересах ребенка – пройти процедуру опроса в дружественных условиях Дома Понимания – их уже 15 по всей стране, в каждой области. Дайте рекомендацию милиционеру или следователю отвезти ребенка в ближайшую комнату опроса и выписать постановление на привлечение специально подготовленного психолога в качестве специалиста. Дайте следователю или оперативному сотруднику настоятельный совет в том, что самое лучшее для ребенка и для дела – провести допрос несовершеннолетнего потерпевшего ТОЛЬКО ОДИН РАЗ. Расскажите, о том, что каждый новый опрос или допрос снижает качество и надежность показаний несовершеннолетнего.</a:t>
            </a:r>
          </a:p>
          <a:p>
            <a:pPr>
              <a:buFont typeface="Georgia" pitchFamily="18" charset="0"/>
              <a:buNone/>
            </a:pPr>
            <a:endParaRPr lang="ru-RU" dirty="0" smtClean="0">
              <a:cs typeface="Arial" pitchFamily="34" charset="0"/>
            </a:endParaRPr>
          </a:p>
        </p:txBody>
      </p:sp>
    </p:spTree>
    <p:extLst>
      <p:ext uri="{BB962C8B-B14F-4D97-AF65-F5344CB8AC3E}">
        <p14:creationId xmlns:p14="http://schemas.microsoft.com/office/powerpoint/2010/main" val="37252495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827584" y="188640"/>
            <a:ext cx="7992888" cy="1512168"/>
          </a:xfrm>
        </p:spPr>
        <p:txBody>
          <a:bodyPr>
            <a:normAutofit/>
          </a:bodyPr>
          <a:lstStyle/>
          <a:p>
            <a:pPr>
              <a:defRPr/>
            </a:pPr>
            <a:r>
              <a:rPr lang="ru-RU" sz="2400" dirty="0" smtClean="0">
                <a:solidFill>
                  <a:srgbClr val="FF0000"/>
                </a:solidFill>
                <a:latin typeface="+mn-lt"/>
              </a:rPr>
              <a:t>Если вы обнаружили…</a:t>
            </a:r>
            <a:endParaRPr lang="ru-RU" sz="2400" dirty="0">
              <a:latin typeface="+mn-lt"/>
            </a:endParaRPr>
          </a:p>
        </p:txBody>
      </p:sp>
      <p:sp>
        <p:nvSpPr>
          <p:cNvPr id="31746" name="Содержимое 2"/>
          <p:cNvSpPr>
            <a:spLocks noGrp="1"/>
          </p:cNvSpPr>
          <p:nvPr>
            <p:ph sz="quarter" idx="4294967295"/>
          </p:nvPr>
        </p:nvSpPr>
        <p:spPr>
          <a:xfrm>
            <a:off x="683568" y="2276871"/>
            <a:ext cx="8209607" cy="3187303"/>
          </a:xfrm>
          <a:prstGeom prst="rect">
            <a:avLst/>
          </a:prstGeom>
        </p:spPr>
        <p:txBody>
          <a:bodyPr/>
          <a:lstStyle/>
          <a:p>
            <a:pPr marL="44450" indent="0">
              <a:buFont typeface="Georgia" pitchFamily="18" charset="0"/>
              <a:buNone/>
            </a:pPr>
            <a:r>
              <a:rPr kumimoji="0" lang="ru-RU" sz="2400" dirty="0" smtClean="0">
                <a:solidFill>
                  <a:schemeClr val="accent1">
                    <a:lumMod val="75000"/>
                  </a:schemeClr>
                </a:solidFill>
                <a:cs typeface="Arial" pitchFamily="34" charset="0"/>
              </a:rPr>
              <a:t>Ребенок и его родители/законные представители также должны знать о том, что будет дальше – опрос (допрос), возможно - присутствие и дача показаний в суде и реабилитационная помощь психолога и/или врача.</a:t>
            </a:r>
          </a:p>
          <a:p>
            <a:pPr marL="44450" indent="0">
              <a:buFont typeface="Georgia" pitchFamily="18" charset="0"/>
              <a:buNone/>
            </a:pPr>
            <a:endParaRPr lang="ru-RU" dirty="0" smtClean="0">
              <a:solidFill>
                <a:schemeClr val="accent1">
                  <a:lumMod val="75000"/>
                </a:schemeClr>
              </a:solidFill>
              <a:cs typeface="Arial" pitchFamily="34" charset="0"/>
            </a:endParaRPr>
          </a:p>
        </p:txBody>
      </p:sp>
    </p:spTree>
    <p:extLst>
      <p:ext uri="{BB962C8B-B14F-4D97-AF65-F5344CB8AC3E}">
        <p14:creationId xmlns:p14="http://schemas.microsoft.com/office/powerpoint/2010/main" val="25061862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908720"/>
            <a:ext cx="8208912" cy="5447645"/>
          </a:xfrm>
          <a:prstGeom prst="rect">
            <a:avLst/>
          </a:prstGeom>
        </p:spPr>
        <p:txBody>
          <a:bodyPr wrap="square">
            <a:spAutoFit/>
          </a:bodyPr>
          <a:lstStyle/>
          <a:p>
            <a:pPr lvl="0"/>
            <a:r>
              <a:rPr lang="ru-RU" sz="2400" dirty="0" smtClean="0">
                <a:solidFill>
                  <a:schemeClr val="accent2">
                    <a:lumMod val="75000"/>
                  </a:schemeClr>
                </a:solidFill>
              </a:rPr>
              <a:t>3. Ребенок </a:t>
            </a:r>
            <a:r>
              <a:rPr lang="ru-RU" sz="2400" dirty="0">
                <a:solidFill>
                  <a:schemeClr val="accent2">
                    <a:lumMod val="75000"/>
                  </a:schemeClr>
                </a:solidFill>
              </a:rPr>
              <a:t>– жертва в </a:t>
            </a:r>
            <a:r>
              <a:rPr lang="ru-RU" sz="2400" dirty="0" smtClean="0">
                <a:solidFill>
                  <a:schemeClr val="accent2">
                    <a:lumMod val="75000"/>
                  </a:schemeClr>
                </a:solidFill>
              </a:rPr>
              <a:t>семье</a:t>
            </a:r>
          </a:p>
          <a:p>
            <a:pPr lvl="0"/>
            <a:endParaRPr lang="ru-RU" dirty="0">
              <a:solidFill>
                <a:schemeClr val="accent2">
                  <a:lumMod val="75000"/>
                </a:schemeClr>
              </a:solidFill>
            </a:endParaRPr>
          </a:p>
          <a:p>
            <a:r>
              <a:rPr lang="ru-RU" dirty="0" smtClean="0">
                <a:solidFill>
                  <a:schemeClr val="accent2">
                    <a:lumMod val="75000"/>
                  </a:schemeClr>
                </a:solidFill>
              </a:rPr>
              <a:t>Термин </a:t>
            </a:r>
            <a:r>
              <a:rPr lang="ru-RU" dirty="0">
                <a:solidFill>
                  <a:schemeClr val="accent2">
                    <a:lumMod val="75000"/>
                  </a:schemeClr>
                </a:solidFill>
              </a:rPr>
              <a:t>«</a:t>
            </a:r>
            <a:r>
              <a:rPr lang="ru-RU" dirty="0" err="1">
                <a:solidFill>
                  <a:schemeClr val="accent2">
                    <a:lumMod val="75000"/>
                  </a:schemeClr>
                </a:solidFill>
              </a:rPr>
              <a:t>дисфункциональная</a:t>
            </a:r>
            <a:r>
              <a:rPr lang="ru-RU" dirty="0">
                <a:solidFill>
                  <a:schemeClr val="accent2">
                    <a:lumMod val="75000"/>
                  </a:schemeClr>
                </a:solidFill>
              </a:rPr>
              <a:t> семья» обычно применяется в широком контексте к семейной системе, которая является источником неадаптивного поведения одного или нескольких своих членов, не обеспечивает необходимых условий для их личностного роста. </a:t>
            </a:r>
            <a:endParaRPr lang="ru-RU" dirty="0" smtClean="0">
              <a:solidFill>
                <a:schemeClr val="accent2">
                  <a:lumMod val="75000"/>
                </a:schemeClr>
              </a:solidFill>
            </a:endParaRPr>
          </a:p>
          <a:p>
            <a:r>
              <a:rPr lang="ru-RU" dirty="0" smtClean="0">
                <a:solidFill>
                  <a:schemeClr val="accent2">
                    <a:lumMod val="75000"/>
                  </a:schemeClr>
                </a:solidFill>
              </a:rPr>
              <a:t>По </a:t>
            </a:r>
            <a:r>
              <a:rPr lang="ru-RU" dirty="0">
                <a:solidFill>
                  <a:schemeClr val="accent2">
                    <a:lumMod val="75000"/>
                  </a:schemeClr>
                </a:solidFill>
              </a:rPr>
              <a:t>данным современных семейно-психологических исследований, </a:t>
            </a:r>
            <a:r>
              <a:rPr lang="ru-RU" dirty="0" err="1">
                <a:solidFill>
                  <a:schemeClr val="accent2">
                    <a:lumMod val="75000"/>
                  </a:schemeClr>
                </a:solidFill>
              </a:rPr>
              <a:t>дисфункциональные</a:t>
            </a:r>
            <a:r>
              <a:rPr lang="ru-RU" dirty="0">
                <a:solidFill>
                  <a:schemeClr val="accent2">
                    <a:lumMod val="75000"/>
                  </a:schemeClr>
                </a:solidFill>
              </a:rPr>
              <a:t> семьи имеют следующие характеристики: существование любых проблем в семье отрицается, испытывается недостаток в степени интимности, чувство стыда используются для мотивации индивидуального поведения, семейные роли являются жесткими, индивидуальная идентичность приносится в жертву семейной идентичности, а индивидуальные потребности – потребностям семьи в целом. Семейные мифы в </a:t>
            </a:r>
            <a:r>
              <a:rPr lang="ru-RU" dirty="0" err="1">
                <a:solidFill>
                  <a:schemeClr val="accent2">
                    <a:lumMod val="75000"/>
                  </a:schemeClr>
                </a:solidFill>
              </a:rPr>
              <a:t>дисфункциональной</a:t>
            </a:r>
            <a:r>
              <a:rPr lang="ru-RU" dirty="0">
                <a:solidFill>
                  <a:schemeClr val="accent2">
                    <a:lumMod val="75000"/>
                  </a:schemeClr>
                </a:solidFill>
              </a:rPr>
              <a:t> семье не соответствуют реальности, а юмор, нежная забота, оптимизм являются редкостью. Конфликты здесь закрыты, имеет место хроническая неприязнь одних членов семьи к другим. </a:t>
            </a:r>
            <a:r>
              <a:rPr lang="ru-RU" dirty="0" err="1">
                <a:solidFill>
                  <a:schemeClr val="accent2">
                    <a:lumMod val="75000"/>
                  </a:schemeClr>
                </a:solidFill>
              </a:rPr>
              <a:t>Дисфункциональность</a:t>
            </a:r>
            <a:r>
              <a:rPr lang="ru-RU" dirty="0">
                <a:solidFill>
                  <a:schemeClr val="accent2">
                    <a:lumMod val="75000"/>
                  </a:schemeClr>
                </a:solidFill>
              </a:rPr>
              <a:t> семейной системы приводит к многим психологическим симптомам и негативным социальным явлениям – таких как алкоголизм, наркомания, насилие, детские кражи, и т.д.</a:t>
            </a:r>
          </a:p>
        </p:txBody>
      </p:sp>
    </p:spTree>
    <p:extLst>
      <p:ext uri="{BB962C8B-B14F-4D97-AF65-F5344CB8AC3E}">
        <p14:creationId xmlns:p14="http://schemas.microsoft.com/office/powerpoint/2010/main" val="4996254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124744"/>
            <a:ext cx="8007424" cy="936104"/>
          </a:xfrm>
        </p:spPr>
        <p:txBody>
          <a:bodyPr>
            <a:normAutofit fontScale="90000"/>
          </a:bodyPr>
          <a:lstStyle/>
          <a:p>
            <a:pPr lvl="0"/>
            <a:r>
              <a:rPr lang="ru-RU" sz="2700" dirty="0" smtClean="0">
                <a:latin typeface="+mn-lt"/>
              </a:rPr>
              <a:t>4. Ребенок </a:t>
            </a:r>
            <a:r>
              <a:rPr lang="ru-RU" sz="2700" dirty="0">
                <a:latin typeface="+mn-lt"/>
              </a:rPr>
              <a:t>– жертва в образовательной практике</a:t>
            </a:r>
            <a:r>
              <a:rPr lang="ru-RU" dirty="0"/>
              <a:t/>
            </a:r>
            <a:br>
              <a:rPr lang="ru-RU" dirty="0"/>
            </a:br>
            <a:endParaRPr lang="ru-RU" dirty="0"/>
          </a:p>
        </p:txBody>
      </p:sp>
      <p:sp>
        <p:nvSpPr>
          <p:cNvPr id="3" name="Прямоугольник 2"/>
          <p:cNvSpPr/>
          <p:nvPr/>
        </p:nvSpPr>
        <p:spPr>
          <a:xfrm>
            <a:off x="755576" y="1988840"/>
            <a:ext cx="7920880" cy="3785652"/>
          </a:xfrm>
          <a:prstGeom prst="rect">
            <a:avLst/>
          </a:prstGeom>
        </p:spPr>
        <p:txBody>
          <a:bodyPr wrap="square">
            <a:spAutoFit/>
          </a:bodyPr>
          <a:lstStyle/>
          <a:p>
            <a:r>
              <a:rPr lang="ru-RU" sz="2000" dirty="0">
                <a:solidFill>
                  <a:srgbClr val="FF0000"/>
                </a:solidFill>
              </a:rPr>
              <a:t>Школьное насилие </a:t>
            </a:r>
            <a:r>
              <a:rPr lang="ru-RU" sz="2000" dirty="0">
                <a:solidFill>
                  <a:schemeClr val="accent2">
                    <a:lumMod val="75000"/>
                  </a:schemeClr>
                </a:solidFill>
              </a:rPr>
              <a:t>– это вид насилия, при котором имеет место принуждение, применение силы между детьми или учителями по отношению к ученикам. Выделяют две формы проявления насилия в школе: явные и латентные. Явные проявления насилия могут быть направлены не только против отдельных лиц, вызывающих к себе повышенный интерес окружающих, но и против целой группы.</a:t>
            </a:r>
          </a:p>
          <a:p>
            <a:endParaRPr lang="ru-RU" sz="2000" dirty="0" smtClean="0">
              <a:solidFill>
                <a:schemeClr val="accent2">
                  <a:lumMod val="75000"/>
                </a:schemeClr>
              </a:solidFill>
            </a:endParaRPr>
          </a:p>
          <a:p>
            <a:r>
              <a:rPr lang="ru-RU" sz="2000" dirty="0" smtClean="0">
                <a:solidFill>
                  <a:schemeClr val="accent2">
                    <a:lumMod val="75000"/>
                  </a:schemeClr>
                </a:solidFill>
              </a:rPr>
              <a:t>Наиболее </a:t>
            </a:r>
            <a:r>
              <a:rPr lang="ru-RU" sz="2000" dirty="0">
                <a:solidFill>
                  <a:schemeClr val="accent2">
                    <a:lumMod val="75000"/>
                  </a:schemeClr>
                </a:solidFill>
              </a:rPr>
              <a:t>часто школьное насилие имеет вид психоэмоционального и/или физического насилия.</a:t>
            </a:r>
          </a:p>
          <a:p>
            <a:r>
              <a:rPr lang="ru-RU" sz="2000" dirty="0">
                <a:solidFill>
                  <a:srgbClr val="FF0000"/>
                </a:solidFill>
              </a:rPr>
              <a:t>Жертвой</a:t>
            </a:r>
            <a:r>
              <a:rPr lang="ru-RU" sz="2000" dirty="0">
                <a:solidFill>
                  <a:schemeClr val="accent2">
                    <a:lumMod val="75000"/>
                  </a:schemeClr>
                </a:solidFill>
              </a:rPr>
              <a:t> может стать </a:t>
            </a:r>
            <a:r>
              <a:rPr lang="ru-RU" sz="2000" dirty="0">
                <a:solidFill>
                  <a:srgbClr val="FF0000"/>
                </a:solidFill>
              </a:rPr>
              <a:t>любой ребенок</a:t>
            </a:r>
            <a:r>
              <a:rPr lang="ru-RU" sz="2000" dirty="0">
                <a:solidFill>
                  <a:schemeClr val="accent2">
                    <a:lumMod val="75000"/>
                  </a:schemeClr>
                </a:solidFill>
              </a:rPr>
              <a:t>, но обычно это те дети, которые слабее или как-то отличаются от других. </a:t>
            </a:r>
          </a:p>
        </p:txBody>
      </p:sp>
    </p:spTree>
    <p:extLst>
      <p:ext uri="{BB962C8B-B14F-4D97-AF65-F5344CB8AC3E}">
        <p14:creationId xmlns:p14="http://schemas.microsoft.com/office/powerpoint/2010/main" val="9008283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836712"/>
            <a:ext cx="8640960" cy="5632311"/>
          </a:xfrm>
          <a:prstGeom prst="rect">
            <a:avLst/>
          </a:prstGeom>
        </p:spPr>
        <p:txBody>
          <a:bodyPr wrap="square">
            <a:spAutoFit/>
          </a:bodyPr>
          <a:lstStyle/>
          <a:p>
            <a:pPr indent="450215" algn="just">
              <a:spcAft>
                <a:spcPts val="0"/>
              </a:spcAft>
            </a:pPr>
            <a:r>
              <a:rPr lang="ru-RU" dirty="0">
                <a:solidFill>
                  <a:srgbClr val="FF0000"/>
                </a:solidFill>
                <a:latin typeface="Times New Roman"/>
                <a:ea typeface="Calibri"/>
                <a:cs typeface="Times New Roman"/>
              </a:rPr>
              <a:t>Д</a:t>
            </a:r>
            <a:r>
              <a:rPr lang="ru-RU" dirty="0" smtClean="0">
                <a:solidFill>
                  <a:srgbClr val="FF0000"/>
                </a:solidFill>
                <a:effectLst/>
                <a:latin typeface="Times New Roman"/>
                <a:ea typeface="Calibri"/>
                <a:cs typeface="Times New Roman"/>
              </a:rPr>
              <a:t>исциплина в школе </a:t>
            </a:r>
            <a:r>
              <a:rPr lang="ru-RU" dirty="0" smtClean="0">
                <a:solidFill>
                  <a:schemeClr val="accent2">
                    <a:lumMod val="75000"/>
                  </a:schemeClr>
                </a:solidFill>
                <a:effectLst/>
                <a:latin typeface="Times New Roman"/>
                <a:ea typeface="Calibri"/>
                <a:cs typeface="Times New Roman"/>
              </a:rPr>
              <a:t>– это не наказания учащихся, а, в первую очередь, принятый порядок жизни учебного заведения, соблюдение учащимися правил взаимодействия с учителями и товарищами; поведение, не ущемляющее права других и обеспечивающее успешное осуществление образовательно-воспитательных задач.</a:t>
            </a:r>
            <a:endParaRPr lang="ru-RU" sz="1400" dirty="0" smtClean="0">
              <a:solidFill>
                <a:schemeClr val="accent2">
                  <a:lumMod val="75000"/>
                </a:schemeClr>
              </a:solidFill>
              <a:effectLst/>
              <a:latin typeface="Calibri"/>
              <a:ea typeface="Calibri"/>
              <a:cs typeface="Times New Roman"/>
            </a:endParaRPr>
          </a:p>
          <a:p>
            <a:pPr indent="450215" algn="just">
              <a:spcAft>
                <a:spcPts val="0"/>
              </a:spcAft>
            </a:pPr>
            <a:r>
              <a:rPr lang="ru-RU" dirty="0" smtClean="0">
                <a:solidFill>
                  <a:schemeClr val="accent2">
                    <a:lumMod val="75000"/>
                  </a:schemeClr>
                </a:solidFill>
                <a:effectLst/>
                <a:latin typeface="Times New Roman"/>
                <a:ea typeface="Calibri"/>
                <a:cs typeface="Times New Roman"/>
              </a:rPr>
              <a:t>Известный советский педагог А.С. Макаренко, работавший с «трудными» детьми, выделил следующие важнейшие признаки дисциплины.</a:t>
            </a:r>
            <a:endParaRPr lang="ru-RU" sz="1400" dirty="0" smtClean="0">
              <a:solidFill>
                <a:schemeClr val="accent2">
                  <a:lumMod val="75000"/>
                </a:schemeClr>
              </a:solidFill>
              <a:effectLst/>
              <a:latin typeface="Calibri"/>
              <a:ea typeface="Calibri"/>
              <a:cs typeface="Times New Roman"/>
            </a:endParaRPr>
          </a:p>
          <a:p>
            <a:pPr indent="450215" algn="just">
              <a:spcAft>
                <a:spcPts val="0"/>
              </a:spcAft>
            </a:pPr>
            <a:r>
              <a:rPr lang="ru-RU" dirty="0" smtClean="0">
                <a:solidFill>
                  <a:schemeClr val="accent2">
                    <a:lumMod val="75000"/>
                  </a:schemeClr>
                </a:solidFill>
                <a:effectLst/>
                <a:latin typeface="Times New Roman"/>
                <a:ea typeface="Calibri"/>
                <a:cs typeface="Times New Roman"/>
              </a:rPr>
              <a:t>Дисциплина – средство успешного выполнения коллективом своих задач.</a:t>
            </a:r>
            <a:endParaRPr lang="ru-RU" sz="1400" dirty="0" smtClean="0">
              <a:solidFill>
                <a:schemeClr val="accent2">
                  <a:lumMod val="75000"/>
                </a:schemeClr>
              </a:solidFill>
              <a:effectLst/>
              <a:latin typeface="Calibri"/>
              <a:ea typeface="Calibri"/>
              <a:cs typeface="Times New Roman"/>
            </a:endParaRPr>
          </a:p>
          <a:p>
            <a:pPr indent="450215" algn="just">
              <a:spcAft>
                <a:spcPts val="0"/>
              </a:spcAft>
            </a:pPr>
            <a:r>
              <a:rPr lang="ru-RU" dirty="0" smtClean="0">
                <a:solidFill>
                  <a:schemeClr val="accent2">
                    <a:lumMod val="75000"/>
                  </a:schemeClr>
                </a:solidFill>
                <a:effectLst/>
                <a:latin typeface="Times New Roman"/>
                <a:ea typeface="Calibri"/>
                <a:cs typeface="Times New Roman"/>
              </a:rPr>
              <a:t>Дисциплина – это единство сознания и точной формы, понимание необходимости дисциплины и привычного поведения.</a:t>
            </a:r>
            <a:endParaRPr lang="ru-RU" sz="1400" dirty="0" smtClean="0">
              <a:solidFill>
                <a:schemeClr val="accent2">
                  <a:lumMod val="75000"/>
                </a:schemeClr>
              </a:solidFill>
              <a:effectLst/>
              <a:latin typeface="Calibri"/>
              <a:ea typeface="Calibri"/>
              <a:cs typeface="Times New Roman"/>
            </a:endParaRPr>
          </a:p>
          <a:p>
            <a:pPr indent="450215" algn="just">
              <a:spcAft>
                <a:spcPts val="0"/>
              </a:spcAft>
            </a:pPr>
            <a:r>
              <a:rPr lang="ru-RU" dirty="0" smtClean="0">
                <a:solidFill>
                  <a:schemeClr val="accent2">
                    <a:lumMod val="75000"/>
                  </a:schemeClr>
                </a:solidFill>
                <a:effectLst/>
                <a:latin typeface="Times New Roman"/>
                <a:ea typeface="Calibri"/>
                <a:cs typeface="Times New Roman"/>
              </a:rPr>
              <a:t>Дисциплина – это свобода личности, она ставит личность в более защищенное, свободное положение и создает полную уверенность в своем праве, в путях и возможностях именно для каждой отдельной личности.</a:t>
            </a:r>
            <a:endParaRPr lang="ru-RU" sz="1400" dirty="0" smtClean="0">
              <a:solidFill>
                <a:schemeClr val="accent2">
                  <a:lumMod val="75000"/>
                </a:schemeClr>
              </a:solidFill>
              <a:effectLst/>
              <a:latin typeface="Calibri"/>
              <a:ea typeface="Calibri"/>
              <a:cs typeface="Times New Roman"/>
            </a:endParaRPr>
          </a:p>
          <a:p>
            <a:pPr indent="450215" algn="just">
              <a:spcAft>
                <a:spcPts val="0"/>
              </a:spcAft>
            </a:pPr>
            <a:r>
              <a:rPr lang="ru-RU" dirty="0" smtClean="0">
                <a:solidFill>
                  <a:schemeClr val="accent2">
                    <a:lumMod val="75000"/>
                  </a:schemeClr>
                </a:solidFill>
                <a:effectLst/>
                <a:latin typeface="Times New Roman"/>
                <a:ea typeface="Calibri"/>
                <a:cs typeface="Times New Roman"/>
              </a:rPr>
              <a:t>Дисциплина включает в себя: </a:t>
            </a:r>
            <a:r>
              <a:rPr lang="ru-RU" dirty="0" smtClean="0">
                <a:solidFill>
                  <a:srgbClr val="FF0000"/>
                </a:solidFill>
                <a:effectLst/>
                <a:latin typeface="Times New Roman"/>
                <a:ea typeface="Calibri"/>
                <a:cs typeface="Times New Roman"/>
              </a:rPr>
              <a:t>инициативность</a:t>
            </a:r>
            <a:r>
              <a:rPr lang="ru-RU" dirty="0" smtClean="0">
                <a:solidFill>
                  <a:schemeClr val="accent2">
                    <a:lumMod val="75000"/>
                  </a:schemeClr>
                </a:solidFill>
                <a:effectLst/>
                <a:latin typeface="Times New Roman"/>
                <a:ea typeface="Calibri"/>
                <a:cs typeface="Times New Roman"/>
              </a:rPr>
              <a:t> и </a:t>
            </a:r>
            <a:r>
              <a:rPr lang="ru-RU" dirty="0" smtClean="0">
                <a:solidFill>
                  <a:srgbClr val="FF0000"/>
                </a:solidFill>
                <a:effectLst/>
                <a:latin typeface="Times New Roman"/>
                <a:ea typeface="Calibri"/>
                <a:cs typeface="Times New Roman"/>
              </a:rPr>
              <a:t>исполнительность</a:t>
            </a:r>
            <a:r>
              <a:rPr lang="ru-RU" dirty="0" smtClean="0">
                <a:solidFill>
                  <a:schemeClr val="accent2">
                    <a:lumMod val="75000"/>
                  </a:schemeClr>
                </a:solidFill>
                <a:effectLst/>
                <a:latin typeface="Times New Roman"/>
                <a:ea typeface="Calibri"/>
                <a:cs typeface="Times New Roman"/>
              </a:rPr>
              <a:t>, </a:t>
            </a:r>
            <a:r>
              <a:rPr lang="ru-RU" dirty="0" smtClean="0">
                <a:solidFill>
                  <a:srgbClr val="FF0000"/>
                </a:solidFill>
                <a:effectLst/>
                <a:latin typeface="Times New Roman"/>
                <a:ea typeface="Calibri"/>
                <a:cs typeface="Times New Roman"/>
              </a:rPr>
              <a:t>самостоятельность</a:t>
            </a:r>
            <a:r>
              <a:rPr lang="ru-RU" dirty="0" smtClean="0">
                <a:solidFill>
                  <a:schemeClr val="accent2">
                    <a:lumMod val="75000"/>
                  </a:schemeClr>
                </a:solidFill>
                <a:effectLst/>
                <a:latin typeface="Times New Roman"/>
                <a:ea typeface="Calibri"/>
                <a:cs typeface="Times New Roman"/>
              </a:rPr>
              <a:t> и </a:t>
            </a:r>
            <a:r>
              <a:rPr lang="ru-RU" dirty="0" smtClean="0">
                <a:solidFill>
                  <a:srgbClr val="FF0000"/>
                </a:solidFill>
                <a:effectLst/>
                <a:latin typeface="Times New Roman"/>
                <a:ea typeface="Calibri"/>
                <a:cs typeface="Times New Roman"/>
              </a:rPr>
              <a:t>умение подчиняться</a:t>
            </a:r>
            <a:r>
              <a:rPr lang="ru-RU" dirty="0" smtClean="0">
                <a:solidFill>
                  <a:schemeClr val="accent2">
                    <a:lumMod val="75000"/>
                  </a:schemeClr>
                </a:solidFill>
                <a:effectLst/>
                <a:latin typeface="Times New Roman"/>
                <a:ea typeface="Calibri"/>
                <a:cs typeface="Times New Roman"/>
              </a:rPr>
              <a:t>, </a:t>
            </a:r>
            <a:r>
              <a:rPr lang="ru-RU" dirty="0" smtClean="0">
                <a:solidFill>
                  <a:srgbClr val="FF0000"/>
                </a:solidFill>
                <a:effectLst/>
                <a:latin typeface="Times New Roman"/>
                <a:ea typeface="Calibri"/>
                <a:cs typeface="Times New Roman"/>
              </a:rPr>
              <a:t>активность</a:t>
            </a:r>
            <a:r>
              <a:rPr lang="ru-RU" dirty="0" smtClean="0">
                <a:solidFill>
                  <a:schemeClr val="accent2">
                    <a:lumMod val="75000"/>
                  </a:schemeClr>
                </a:solidFill>
                <a:effectLst/>
                <a:latin typeface="Times New Roman"/>
                <a:ea typeface="Calibri"/>
                <a:cs typeface="Times New Roman"/>
              </a:rPr>
              <a:t> и </a:t>
            </a:r>
            <a:r>
              <a:rPr lang="ru-RU" dirty="0" smtClean="0">
                <a:solidFill>
                  <a:srgbClr val="FF0000"/>
                </a:solidFill>
                <a:effectLst/>
                <a:latin typeface="Times New Roman"/>
                <a:ea typeface="Calibri"/>
                <a:cs typeface="Times New Roman"/>
              </a:rPr>
              <a:t>торможение</a:t>
            </a:r>
            <a:r>
              <a:rPr lang="ru-RU" dirty="0" smtClean="0">
                <a:solidFill>
                  <a:schemeClr val="accent2">
                    <a:lumMod val="75000"/>
                  </a:schemeClr>
                </a:solidFill>
                <a:effectLst/>
                <a:latin typeface="Times New Roman"/>
                <a:ea typeface="Calibri"/>
                <a:cs typeface="Times New Roman"/>
              </a:rPr>
              <a:t>. Она формирует у человека чувство нового, критическое отношение к недостаткам, и в то же время уважение к авторитету школы, учителей, старших, к общественному мнению коллектива и к опыту предшествующих поколений. </a:t>
            </a:r>
            <a:r>
              <a:rPr lang="ru-RU" u="sng" dirty="0" smtClean="0">
                <a:solidFill>
                  <a:schemeClr val="accent2">
                    <a:lumMod val="75000"/>
                  </a:schemeClr>
                </a:solidFill>
                <a:effectLst/>
                <a:latin typeface="Times New Roman"/>
                <a:ea typeface="Calibri"/>
                <a:cs typeface="Times New Roman"/>
              </a:rPr>
              <a:t>Если активность детей не сочетается у них с привычкой торможения, возникает несдержанность и развязность. Самостоятельность без умения подчиняться приводит к самонадеянности и самоуправству.</a:t>
            </a:r>
            <a:endParaRPr lang="ru-RU" sz="1400" u="sng" dirty="0">
              <a:solidFill>
                <a:schemeClr val="accent2">
                  <a:lumMod val="75000"/>
                </a:schemeClr>
              </a:solidFill>
              <a:effectLst/>
              <a:latin typeface="Calibri"/>
              <a:ea typeface="Calibri"/>
              <a:cs typeface="Times New Roman"/>
            </a:endParaRPr>
          </a:p>
        </p:txBody>
      </p:sp>
    </p:spTree>
    <p:extLst>
      <p:ext uri="{BB962C8B-B14F-4D97-AF65-F5344CB8AC3E}">
        <p14:creationId xmlns:p14="http://schemas.microsoft.com/office/powerpoint/2010/main" val="2560320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899592" y="704088"/>
            <a:ext cx="7787208" cy="852704"/>
          </a:xfrm>
        </p:spPr>
        <p:txBody>
          <a:bodyPr>
            <a:normAutofit/>
          </a:bodyPr>
          <a:lstStyle/>
          <a:p>
            <a:pPr eaLnBrk="1" hangingPunct="1">
              <a:defRPr/>
            </a:pPr>
            <a:r>
              <a:rPr lang="ru-RU" sz="2400" dirty="0" smtClean="0">
                <a:solidFill>
                  <a:schemeClr val="accent1"/>
                </a:solidFill>
                <a:latin typeface="+mn-lt"/>
              </a:rPr>
              <a:t>Эксперимент (под руководством А.В. Петровского)</a:t>
            </a:r>
            <a:r>
              <a:rPr lang="ru-RU" sz="2400" dirty="0">
                <a:solidFill>
                  <a:schemeClr val="accent1"/>
                </a:solidFill>
                <a:latin typeface="+mn-lt"/>
              </a:rPr>
              <a:t>:</a:t>
            </a:r>
            <a:endParaRPr lang="ru-RU" sz="2400" dirty="0" smtClean="0">
              <a:solidFill>
                <a:schemeClr val="accent1"/>
              </a:solidFill>
              <a:latin typeface="+mn-lt"/>
            </a:endParaRPr>
          </a:p>
        </p:txBody>
      </p:sp>
      <p:sp>
        <p:nvSpPr>
          <p:cNvPr id="194563" name="Rectangle 3"/>
          <p:cNvSpPr>
            <a:spLocks noGrp="1" noChangeArrowheads="1"/>
          </p:cNvSpPr>
          <p:nvPr>
            <p:ph type="body" idx="1"/>
          </p:nvPr>
        </p:nvSpPr>
        <p:spPr/>
        <p:txBody>
          <a:bodyPr>
            <a:normAutofit/>
          </a:bodyPr>
          <a:lstStyle/>
          <a:p>
            <a:pPr marL="622300" indent="-266700" algn="just" eaLnBrk="1" hangingPunct="1">
              <a:buFont typeface="Wingdings" pitchFamily="2" charset="2"/>
              <a:buNone/>
              <a:defRPr/>
            </a:pPr>
            <a:r>
              <a:rPr lang="ru-RU" sz="2400" dirty="0" smtClean="0">
                <a:solidFill>
                  <a:schemeClr val="accent1"/>
                </a:solidFill>
              </a:rPr>
              <a:t>Методы (наблюдение и опрос) позволили выделить пять типов детей: </a:t>
            </a:r>
          </a:p>
          <a:p>
            <a:pPr marL="622300" indent="-266700" eaLnBrk="1" hangingPunct="1">
              <a:buFont typeface="Wingdings" pitchFamily="2" charset="2"/>
              <a:buNone/>
              <a:defRPr/>
            </a:pPr>
            <a:r>
              <a:rPr lang="ru-RU" sz="2400" dirty="0" smtClean="0"/>
              <a:t>-  </a:t>
            </a:r>
            <a:r>
              <a:rPr lang="ru-RU" sz="2400" dirty="0" smtClean="0">
                <a:solidFill>
                  <a:schemeClr val="accent1">
                    <a:lumMod val="75000"/>
                  </a:schemeClr>
                </a:solidFill>
              </a:rPr>
              <a:t>дети с </a:t>
            </a:r>
            <a:r>
              <a:rPr lang="ru-RU" sz="2400" dirty="0" smtClean="0">
                <a:solidFill>
                  <a:srgbClr val="FF0000"/>
                </a:solidFill>
              </a:rPr>
              <a:t>преобладанием инициативы </a:t>
            </a:r>
            <a:r>
              <a:rPr lang="ru-RU" sz="2400" dirty="0" smtClean="0">
                <a:solidFill>
                  <a:schemeClr val="accent1">
                    <a:lumMod val="75000"/>
                  </a:schemeClr>
                </a:solidFill>
              </a:rPr>
              <a:t>и </a:t>
            </a:r>
            <a:r>
              <a:rPr lang="ru-RU" sz="2400" dirty="0" smtClean="0">
                <a:solidFill>
                  <a:srgbClr val="FF0000"/>
                </a:solidFill>
              </a:rPr>
              <a:t>исполнительности</a:t>
            </a:r>
            <a:r>
              <a:rPr lang="ru-RU" sz="2400" dirty="0" smtClean="0">
                <a:solidFill>
                  <a:schemeClr val="accent1">
                    <a:lumMod val="75000"/>
                  </a:schemeClr>
                </a:solidFill>
              </a:rPr>
              <a:t> (оптимальный тип); </a:t>
            </a:r>
          </a:p>
          <a:p>
            <a:pPr marL="622300" indent="-266700" eaLnBrk="1" hangingPunct="1">
              <a:buFont typeface="Wingdings" pitchFamily="2" charset="2"/>
              <a:buNone/>
              <a:defRPr/>
            </a:pPr>
            <a:r>
              <a:rPr lang="ru-RU" sz="2400" dirty="0" smtClean="0">
                <a:solidFill>
                  <a:schemeClr val="accent1">
                    <a:lumMod val="75000"/>
                  </a:schemeClr>
                </a:solidFill>
              </a:rPr>
              <a:t>-  дети с преобладанием </a:t>
            </a:r>
            <a:r>
              <a:rPr lang="ru-RU" sz="2400" dirty="0" smtClean="0">
                <a:solidFill>
                  <a:srgbClr val="FF0000"/>
                </a:solidFill>
              </a:rPr>
              <a:t>инициативы</a:t>
            </a:r>
            <a:r>
              <a:rPr lang="ru-RU" sz="2400" dirty="0" smtClean="0">
                <a:solidFill>
                  <a:schemeClr val="accent1">
                    <a:lumMod val="75000"/>
                  </a:schemeClr>
                </a:solidFill>
              </a:rPr>
              <a:t>; </a:t>
            </a:r>
          </a:p>
          <a:p>
            <a:pPr marL="622300" indent="-266700" eaLnBrk="1" hangingPunct="1">
              <a:buFont typeface="Wingdings" pitchFamily="2" charset="2"/>
              <a:buNone/>
              <a:defRPr/>
            </a:pPr>
            <a:r>
              <a:rPr lang="ru-RU" sz="2400" dirty="0" smtClean="0">
                <a:solidFill>
                  <a:schemeClr val="accent1">
                    <a:lumMod val="75000"/>
                  </a:schemeClr>
                </a:solidFill>
              </a:rPr>
              <a:t>-  дети с преобладанием </a:t>
            </a:r>
            <a:r>
              <a:rPr lang="ru-RU" sz="2400" dirty="0" smtClean="0">
                <a:solidFill>
                  <a:srgbClr val="FF0000"/>
                </a:solidFill>
              </a:rPr>
              <a:t>исполнительности</a:t>
            </a:r>
            <a:r>
              <a:rPr lang="ru-RU" sz="2400" dirty="0" smtClean="0">
                <a:solidFill>
                  <a:schemeClr val="accent1">
                    <a:lumMod val="75000"/>
                  </a:schemeClr>
                </a:solidFill>
              </a:rPr>
              <a:t>; </a:t>
            </a:r>
          </a:p>
          <a:p>
            <a:pPr marL="622300" indent="-266700" eaLnBrk="1" hangingPunct="1">
              <a:buFont typeface="Wingdings" pitchFamily="2" charset="2"/>
              <a:buNone/>
              <a:defRPr/>
            </a:pPr>
            <a:r>
              <a:rPr lang="ru-RU" sz="2400" dirty="0" smtClean="0">
                <a:solidFill>
                  <a:schemeClr val="accent1">
                    <a:lumMod val="75000"/>
                  </a:schemeClr>
                </a:solidFill>
              </a:rPr>
              <a:t>-  социально </a:t>
            </a:r>
            <a:r>
              <a:rPr lang="ru-RU" sz="2400" dirty="0" smtClean="0">
                <a:solidFill>
                  <a:srgbClr val="FF0000"/>
                </a:solidFill>
              </a:rPr>
              <a:t>импульсивные</a:t>
            </a:r>
            <a:r>
              <a:rPr lang="ru-RU" sz="2400" dirty="0" smtClean="0">
                <a:solidFill>
                  <a:schemeClr val="accent1">
                    <a:lumMod val="75000"/>
                  </a:schemeClr>
                </a:solidFill>
              </a:rPr>
              <a:t> дети (внешне активны, но их инициативы некачественны, исполнительность страдает); </a:t>
            </a:r>
          </a:p>
          <a:p>
            <a:pPr marL="622300" indent="-266700" eaLnBrk="1" hangingPunct="1">
              <a:buFont typeface="Wingdings" pitchFamily="2" charset="2"/>
              <a:buNone/>
              <a:defRPr/>
            </a:pPr>
            <a:r>
              <a:rPr lang="ru-RU" sz="2400" dirty="0" smtClean="0">
                <a:solidFill>
                  <a:schemeClr val="accent1">
                    <a:lumMod val="75000"/>
                  </a:schemeClr>
                </a:solidFill>
              </a:rPr>
              <a:t>-  социально </a:t>
            </a:r>
            <a:r>
              <a:rPr lang="ru-RU" sz="2400" dirty="0" smtClean="0">
                <a:solidFill>
                  <a:srgbClr val="FF0000"/>
                </a:solidFill>
              </a:rPr>
              <a:t>пассивные</a:t>
            </a:r>
            <a:r>
              <a:rPr lang="ru-RU" sz="2400" dirty="0" smtClean="0">
                <a:solidFill>
                  <a:schemeClr val="accent1">
                    <a:lumMod val="75000"/>
                  </a:schemeClr>
                </a:solidFill>
              </a:rPr>
              <a:t> дети.    </a:t>
            </a:r>
          </a:p>
          <a:p>
            <a:pPr marL="622300" indent="-266700" eaLnBrk="1" hangingPunct="1">
              <a:defRPr/>
            </a:pPr>
            <a:endParaRPr lang="ru-RU" sz="2800" dirty="0" smtClean="0"/>
          </a:p>
        </p:txBody>
      </p:sp>
    </p:spTree>
    <p:extLst>
      <p:ext uri="{BB962C8B-B14F-4D97-AF65-F5344CB8AC3E}">
        <p14:creationId xmlns:p14="http://schemas.microsoft.com/office/powerpoint/2010/main" val="23375523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827584" y="704088"/>
            <a:ext cx="7859216" cy="780696"/>
          </a:xfrm>
        </p:spPr>
        <p:txBody>
          <a:bodyPr>
            <a:normAutofit/>
          </a:bodyPr>
          <a:lstStyle/>
          <a:p>
            <a:pPr eaLnBrk="1" hangingPunct="1">
              <a:defRPr/>
            </a:pPr>
            <a:r>
              <a:rPr lang="ru-RU" sz="2400" dirty="0" smtClean="0">
                <a:solidFill>
                  <a:schemeClr val="accent2">
                    <a:lumMod val="75000"/>
                  </a:schemeClr>
                </a:solidFill>
                <a:latin typeface="+mn-lt"/>
              </a:rPr>
              <a:t>Результаты эксперимента:</a:t>
            </a:r>
          </a:p>
        </p:txBody>
      </p:sp>
      <p:sp>
        <p:nvSpPr>
          <p:cNvPr id="195587" name="Rectangle 3"/>
          <p:cNvSpPr>
            <a:spLocks noGrp="1" noChangeArrowheads="1"/>
          </p:cNvSpPr>
          <p:nvPr>
            <p:ph type="body" idx="1"/>
          </p:nvPr>
        </p:nvSpPr>
        <p:spPr/>
        <p:txBody>
          <a:bodyPr>
            <a:normAutofit lnSpcReduction="10000"/>
          </a:bodyPr>
          <a:lstStyle/>
          <a:p>
            <a:pPr indent="12700" eaLnBrk="1" hangingPunct="1">
              <a:lnSpc>
                <a:spcPct val="90000"/>
              </a:lnSpc>
              <a:buFont typeface="Wingdings" pitchFamily="2" charset="2"/>
              <a:buNone/>
              <a:defRPr/>
            </a:pPr>
            <a:r>
              <a:rPr lang="ru-RU" sz="2400" dirty="0" smtClean="0">
                <a:solidFill>
                  <a:schemeClr val="accent2">
                    <a:lumMod val="75000"/>
                  </a:schemeClr>
                </a:solidFill>
              </a:rPr>
              <a:t>В группах, где оба </a:t>
            </a:r>
            <a:r>
              <a:rPr lang="ru-RU" sz="2400" dirty="0">
                <a:solidFill>
                  <a:schemeClr val="accent2">
                    <a:lumMod val="75000"/>
                  </a:schemeClr>
                </a:solidFill>
              </a:rPr>
              <a:t>п</a:t>
            </a:r>
            <a:r>
              <a:rPr lang="ru-RU" sz="2400" dirty="0" smtClean="0">
                <a:solidFill>
                  <a:schemeClr val="accent2">
                    <a:lumMod val="75000"/>
                  </a:schemeClr>
                </a:solidFill>
              </a:rPr>
              <a:t>едагога были ориентированы на личностную модель взаимодействия, для </a:t>
            </a:r>
            <a:r>
              <a:rPr lang="ru-RU" sz="2400" dirty="0" smtClean="0">
                <a:solidFill>
                  <a:srgbClr val="FF0000"/>
                </a:solidFill>
              </a:rPr>
              <a:t>40 %</a:t>
            </a:r>
            <a:r>
              <a:rPr lang="ru-RU" sz="2400" dirty="0" smtClean="0">
                <a:solidFill>
                  <a:schemeClr val="accent2">
                    <a:lumMod val="75000"/>
                  </a:schemeClr>
                </a:solidFill>
              </a:rPr>
              <a:t> детей характерен оптимальный тип активности. И только </a:t>
            </a:r>
            <a:r>
              <a:rPr lang="ru-RU" sz="2400" dirty="0" smtClean="0">
                <a:solidFill>
                  <a:srgbClr val="FF0000"/>
                </a:solidFill>
              </a:rPr>
              <a:t>5 %</a:t>
            </a:r>
            <a:r>
              <a:rPr lang="ru-RU" sz="2400" dirty="0" smtClean="0">
                <a:solidFill>
                  <a:schemeClr val="accent2">
                    <a:lumMod val="75000"/>
                  </a:schemeClr>
                </a:solidFill>
              </a:rPr>
              <a:t> детей оказалось социально импульсивных и социально пассивных.</a:t>
            </a:r>
          </a:p>
          <a:p>
            <a:pPr indent="12700" eaLnBrk="1" hangingPunct="1">
              <a:lnSpc>
                <a:spcPct val="90000"/>
              </a:lnSpc>
              <a:buFont typeface="Wingdings" pitchFamily="2" charset="2"/>
              <a:buNone/>
              <a:defRPr/>
            </a:pPr>
            <a:endParaRPr lang="ru-RU" sz="2400" dirty="0" smtClean="0">
              <a:solidFill>
                <a:schemeClr val="accent2">
                  <a:lumMod val="75000"/>
                </a:schemeClr>
              </a:solidFill>
            </a:endParaRPr>
          </a:p>
          <a:p>
            <a:pPr indent="12700" eaLnBrk="1" hangingPunct="1">
              <a:lnSpc>
                <a:spcPct val="90000"/>
              </a:lnSpc>
              <a:buFont typeface="Wingdings" pitchFamily="2" charset="2"/>
              <a:buNone/>
              <a:defRPr/>
            </a:pPr>
            <a:r>
              <a:rPr lang="ru-RU" sz="2400" dirty="0" smtClean="0">
                <a:solidFill>
                  <a:schemeClr val="accent2">
                    <a:lumMod val="75000"/>
                  </a:schemeClr>
                </a:solidFill>
              </a:rPr>
              <a:t>В группах, где оба педагога имели учебно-дисциплинарную ориентацию, было всего </a:t>
            </a:r>
            <a:r>
              <a:rPr lang="ru-RU" sz="2400" dirty="0" smtClean="0">
                <a:solidFill>
                  <a:srgbClr val="FF0000"/>
                </a:solidFill>
              </a:rPr>
              <a:t>14 %</a:t>
            </a:r>
            <a:r>
              <a:rPr lang="ru-RU" sz="2400" dirty="0" smtClean="0">
                <a:solidFill>
                  <a:schemeClr val="accent2">
                    <a:lumMod val="75000"/>
                  </a:schemeClr>
                </a:solidFill>
              </a:rPr>
              <a:t> детей оптимального типа, </a:t>
            </a:r>
            <a:r>
              <a:rPr lang="ru-RU" sz="2400" dirty="0" smtClean="0">
                <a:solidFill>
                  <a:srgbClr val="FF0000"/>
                </a:solidFill>
              </a:rPr>
              <a:t>21 %</a:t>
            </a:r>
            <a:r>
              <a:rPr lang="ru-RU" sz="2400" dirty="0" smtClean="0">
                <a:solidFill>
                  <a:schemeClr val="accent2">
                    <a:lumMod val="75000"/>
                  </a:schemeClr>
                </a:solidFill>
              </a:rPr>
              <a:t> детей социально импульсивных и </a:t>
            </a:r>
            <a:r>
              <a:rPr lang="ru-RU" sz="2400" dirty="0" smtClean="0">
                <a:solidFill>
                  <a:srgbClr val="FF0000"/>
                </a:solidFill>
              </a:rPr>
              <a:t>25 %</a:t>
            </a:r>
            <a:r>
              <a:rPr lang="ru-RU" sz="2400" dirty="0" smtClean="0">
                <a:solidFill>
                  <a:schemeClr val="accent2">
                    <a:lumMod val="75000"/>
                  </a:schemeClr>
                </a:solidFill>
              </a:rPr>
              <a:t> детей пассивных.</a:t>
            </a:r>
          </a:p>
          <a:p>
            <a:pPr indent="12700" eaLnBrk="1" hangingPunct="1">
              <a:lnSpc>
                <a:spcPct val="90000"/>
              </a:lnSpc>
              <a:buFont typeface="Wingdings" pitchFamily="2" charset="2"/>
              <a:buNone/>
              <a:defRPr/>
            </a:pPr>
            <a:r>
              <a:rPr lang="ru-RU" sz="2400" dirty="0" smtClean="0">
                <a:solidFill>
                  <a:schemeClr val="accent2">
                    <a:lumMod val="75000"/>
                  </a:schemeClr>
                </a:solidFill>
              </a:rPr>
              <a:t>Таким образом, личностно-ориентированный педагог более эффективно влияет на развитие личности ребенка. </a:t>
            </a:r>
          </a:p>
          <a:p>
            <a:pPr indent="12700" eaLnBrk="1" hangingPunct="1">
              <a:lnSpc>
                <a:spcPct val="90000"/>
              </a:lnSpc>
              <a:defRPr/>
            </a:pPr>
            <a:endParaRPr lang="ru-RU" sz="2400" dirty="0" smtClean="0"/>
          </a:p>
        </p:txBody>
      </p:sp>
    </p:spTree>
    <p:extLst>
      <p:ext uri="{BB962C8B-B14F-4D97-AF65-F5344CB8AC3E}">
        <p14:creationId xmlns:p14="http://schemas.microsoft.com/office/powerpoint/2010/main" val="10969891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Прямоуг. 2"/>
          <p:cNvSpPr>
            <a:spLocks noGrp="1" noChangeArrowheads="1"/>
          </p:cNvSpPr>
          <p:nvPr>
            <p:ph type="title"/>
          </p:nvPr>
        </p:nvSpPr>
        <p:spPr>
          <a:xfrm>
            <a:off x="827584" y="0"/>
            <a:ext cx="7992888" cy="1628800"/>
          </a:xfrm>
        </p:spPr>
        <p:txBody>
          <a:bodyPr>
            <a:normAutofit/>
          </a:bodyPr>
          <a:lstStyle/>
          <a:p>
            <a:pPr algn="ctr"/>
            <a:r>
              <a:rPr lang="ru-RU" sz="2400" dirty="0">
                <a:solidFill>
                  <a:schemeClr val="accent1">
                    <a:lumMod val="75000"/>
                  </a:schemeClr>
                </a:solidFill>
                <a:effectLst/>
                <a:latin typeface="Times New Roman" pitchFamily="18" charset="0"/>
                <a:cs typeface="Times New Roman" pitchFamily="18" charset="0"/>
              </a:rPr>
              <a:t>Ориентированность педагогов на различные модели взаимодействия с учащимися (</a:t>
            </a:r>
            <a:r>
              <a:rPr lang="en-US" sz="2400" dirty="0">
                <a:solidFill>
                  <a:schemeClr val="accent1">
                    <a:lumMod val="75000"/>
                  </a:schemeClr>
                </a:solidFill>
                <a:effectLst/>
                <a:latin typeface="Times New Roman" pitchFamily="18" charset="0"/>
                <a:cs typeface="Times New Roman" pitchFamily="18" charset="0"/>
              </a:rPr>
              <a:t>n</a:t>
            </a:r>
            <a:r>
              <a:rPr lang="ru-RU" sz="2400" dirty="0">
                <a:solidFill>
                  <a:schemeClr val="accent1">
                    <a:lumMod val="75000"/>
                  </a:schemeClr>
                </a:solidFill>
                <a:effectLst/>
                <a:latin typeface="Times New Roman" pitchFamily="18" charset="0"/>
                <a:cs typeface="Times New Roman" pitchFamily="18" charset="0"/>
              </a:rPr>
              <a:t>=139)</a:t>
            </a:r>
          </a:p>
        </p:txBody>
      </p:sp>
      <p:graphicFrame>
        <p:nvGraphicFramePr>
          <p:cNvPr id="82947" name="Объект 3"/>
          <p:cNvGraphicFramePr>
            <a:graphicFrameLocks noGrp="1" noChangeAspect="1"/>
          </p:cNvGraphicFramePr>
          <p:nvPr>
            <p:ph idx="4294967295"/>
            <p:extLst>
              <p:ext uri="{D42A27DB-BD31-4B8C-83A1-F6EECF244321}">
                <p14:modId xmlns:p14="http://schemas.microsoft.com/office/powerpoint/2010/main" val="2225891174"/>
              </p:ext>
            </p:extLst>
          </p:nvPr>
        </p:nvGraphicFramePr>
        <p:xfrm>
          <a:off x="1043608" y="1772816"/>
          <a:ext cx="7344816" cy="4608512"/>
        </p:xfrm>
        <a:graphic>
          <a:graphicData uri="http://schemas.openxmlformats.org/presentationml/2006/ole">
            <mc:AlternateContent xmlns:mc="http://schemas.openxmlformats.org/markup-compatibility/2006">
              <mc:Choice xmlns:v="urn:schemas-microsoft-com:vml" Requires="v">
                <p:oleObj spid="_x0000_s1030" name="Диаграмма" r:id="rId4" imgW="5276850" imgH="3019425" progId="Excel.Chart.8">
                  <p:embed/>
                </p:oleObj>
              </mc:Choice>
              <mc:Fallback>
                <p:oleObj name="Диаграмма" r:id="rId4" imgW="5276850" imgH="3019425"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3608" y="1772816"/>
                        <a:ext cx="7344816" cy="4608512"/>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1673077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82946"/>
                                        </p:tgtEl>
                                        <p:attrNameLst>
                                          <p:attrName>style.visibility</p:attrName>
                                        </p:attrNameLst>
                                      </p:cBhvr>
                                      <p:to>
                                        <p:strVal val="visible"/>
                                      </p:to>
                                    </p:set>
                                    <p:animEffect transition="in" filter="fade">
                                      <p:cBhvr>
                                        <p:cTn id="7" dur="800" decel="100000"/>
                                        <p:tgtEl>
                                          <p:spTgt spid="82946"/>
                                        </p:tgtEl>
                                      </p:cBhvr>
                                    </p:animEffect>
                                    <p:anim calcmode="lin" valueType="num">
                                      <p:cBhvr>
                                        <p:cTn id="8" dur="800" decel="100000" fill="hold"/>
                                        <p:tgtEl>
                                          <p:spTgt spid="82946"/>
                                        </p:tgtEl>
                                        <p:attrNameLst>
                                          <p:attrName>style.rotation</p:attrName>
                                        </p:attrNameLst>
                                      </p:cBhvr>
                                      <p:tavLst>
                                        <p:tav tm="0">
                                          <p:val>
                                            <p:fltVal val="-90"/>
                                          </p:val>
                                        </p:tav>
                                        <p:tav tm="100000">
                                          <p:val>
                                            <p:fltVal val="0"/>
                                          </p:val>
                                        </p:tav>
                                      </p:tavLst>
                                    </p:anim>
                                    <p:anim calcmode="lin" valueType="num">
                                      <p:cBhvr>
                                        <p:cTn id="9" dur="800" decel="100000" fill="hold"/>
                                        <p:tgtEl>
                                          <p:spTgt spid="82946"/>
                                        </p:tgtEl>
                                        <p:attrNameLst>
                                          <p:attrName>ppt_x</p:attrName>
                                        </p:attrNameLst>
                                      </p:cBhvr>
                                      <p:tavLst>
                                        <p:tav tm="0">
                                          <p:val>
                                            <p:strVal val="#ppt_x+0.4"/>
                                          </p:val>
                                        </p:tav>
                                        <p:tav tm="100000">
                                          <p:val>
                                            <p:strVal val="#ppt_x-0.05"/>
                                          </p:val>
                                        </p:tav>
                                      </p:tavLst>
                                    </p:anim>
                                    <p:anim calcmode="lin" valueType="num">
                                      <p:cBhvr>
                                        <p:cTn id="10" dur="800" decel="100000" fill="hold"/>
                                        <p:tgtEl>
                                          <p:spTgt spid="829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29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29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305342"/>
            <a:ext cx="7704856" cy="4524315"/>
          </a:xfrm>
          <a:prstGeom prst="rect">
            <a:avLst/>
          </a:prstGeom>
        </p:spPr>
        <p:txBody>
          <a:bodyPr wrap="square">
            <a:spAutoFit/>
          </a:bodyPr>
          <a:lstStyle/>
          <a:p>
            <a:pPr marL="457200" indent="-457200">
              <a:buAutoNum type="arabicPeriod"/>
            </a:pPr>
            <a:r>
              <a:rPr lang="ru-RU" sz="2400" dirty="0" smtClean="0">
                <a:solidFill>
                  <a:schemeClr val="accent2">
                    <a:lumMod val="75000"/>
                  </a:schemeClr>
                </a:solidFill>
              </a:rPr>
              <a:t>Наиболее значимые факторы семейного неблагополучия для жизни ребенка</a:t>
            </a:r>
          </a:p>
          <a:p>
            <a:endParaRPr lang="ru-RU" sz="2400" dirty="0" smtClean="0"/>
          </a:p>
          <a:p>
            <a:r>
              <a:rPr lang="ru-RU" sz="2400" dirty="0" smtClean="0">
                <a:solidFill>
                  <a:schemeClr val="tx2">
                    <a:lumMod val="60000"/>
                    <a:lumOff val="40000"/>
                  </a:schemeClr>
                </a:solidFill>
              </a:rPr>
              <a:t>1.1.	Плохие материальные условия жизни семьи</a:t>
            </a:r>
          </a:p>
          <a:p>
            <a:r>
              <a:rPr lang="ru-RU" sz="2400" dirty="0" smtClean="0">
                <a:solidFill>
                  <a:schemeClr val="tx2">
                    <a:lumMod val="60000"/>
                    <a:lumOff val="40000"/>
                  </a:schemeClr>
                </a:solidFill>
              </a:rPr>
              <a:t>1.2.	Потеря связи с рынком труда</a:t>
            </a:r>
          </a:p>
          <a:p>
            <a:r>
              <a:rPr lang="ru-RU" sz="2400" dirty="0" smtClean="0">
                <a:solidFill>
                  <a:schemeClr val="tx2">
                    <a:lumMod val="60000"/>
                    <a:lumOff val="40000"/>
                  </a:schemeClr>
                </a:solidFill>
              </a:rPr>
              <a:t>1.3.	Внутрисемейные конфликты, неблагополучная </a:t>
            </a:r>
            <a:r>
              <a:rPr lang="en-US" sz="2400" dirty="0" smtClean="0">
                <a:solidFill>
                  <a:schemeClr val="tx2">
                    <a:lumMod val="60000"/>
                    <a:lumOff val="40000"/>
                  </a:schemeClr>
                </a:solidFill>
              </a:rPr>
              <a:t>  </a:t>
            </a:r>
            <a:r>
              <a:rPr lang="ru-RU" sz="2400" dirty="0" smtClean="0">
                <a:solidFill>
                  <a:schemeClr val="tx2">
                    <a:lumMod val="60000"/>
                    <a:lumOff val="40000"/>
                  </a:schemeClr>
                </a:solidFill>
              </a:rPr>
              <a:t>психологическая атмосфера в семье</a:t>
            </a:r>
          </a:p>
          <a:p>
            <a:r>
              <a:rPr lang="ru-RU" sz="2400" dirty="0" smtClean="0">
                <a:solidFill>
                  <a:schemeClr val="tx2">
                    <a:lumMod val="60000"/>
                    <a:lumOff val="40000"/>
                  </a:schemeClr>
                </a:solidFill>
              </a:rPr>
              <a:t>1.4.	Неблагополучное семейное окружение детей, риски развода, невыполнение обязанностей по уходу за детьми</a:t>
            </a:r>
          </a:p>
          <a:p>
            <a:r>
              <a:rPr lang="ru-RU" sz="2400" dirty="0" smtClean="0">
                <a:solidFill>
                  <a:schemeClr val="tx2">
                    <a:lumMod val="60000"/>
                    <a:lumOff val="40000"/>
                  </a:schemeClr>
                </a:solidFill>
              </a:rPr>
              <a:t>1.5.	Жестокое обращение с детьми</a:t>
            </a:r>
          </a:p>
          <a:p>
            <a:r>
              <a:rPr lang="ru-RU" sz="2400" dirty="0" smtClean="0">
                <a:solidFill>
                  <a:schemeClr val="tx2">
                    <a:lumMod val="60000"/>
                    <a:lumOff val="40000"/>
                  </a:schemeClr>
                </a:solidFill>
              </a:rPr>
              <a:t>1.6.	Алкоголизм, наркомания</a:t>
            </a:r>
            <a:endParaRPr lang="ru-RU" sz="2400" dirty="0">
              <a:solidFill>
                <a:schemeClr val="tx2">
                  <a:lumMod val="60000"/>
                  <a:lumOff val="40000"/>
                </a:schemeClr>
              </a:solidFill>
            </a:endParaRPr>
          </a:p>
        </p:txBody>
      </p:sp>
    </p:spTree>
    <p:extLst>
      <p:ext uri="{BB962C8B-B14F-4D97-AF65-F5344CB8AC3E}">
        <p14:creationId xmlns:p14="http://schemas.microsoft.com/office/powerpoint/2010/main" val="32876886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Прямоуг. 2"/>
          <p:cNvSpPr>
            <a:spLocks noGrp="1" noChangeArrowheads="1"/>
          </p:cNvSpPr>
          <p:nvPr>
            <p:ph type="title"/>
          </p:nvPr>
        </p:nvSpPr>
        <p:spPr>
          <a:xfrm>
            <a:off x="457200" y="620688"/>
            <a:ext cx="8305800" cy="1008112"/>
          </a:xfrm>
        </p:spPr>
        <p:txBody>
          <a:bodyPr>
            <a:normAutofit/>
          </a:bodyPr>
          <a:lstStyle/>
          <a:p>
            <a:pPr algn="ctr"/>
            <a:r>
              <a:rPr lang="ru-RU" sz="2400" dirty="0">
                <a:solidFill>
                  <a:schemeClr val="accent1">
                    <a:lumMod val="75000"/>
                  </a:schemeClr>
                </a:solidFill>
                <a:latin typeface="Times New Roman" pitchFamily="18" charset="0"/>
                <a:cs typeface="Times New Roman" pitchFamily="18" charset="0"/>
              </a:rPr>
              <a:t>Ориентированность педагогов на личностную </a:t>
            </a:r>
            <a:r>
              <a:rPr lang="ru-RU" sz="2400" dirty="0" smtClean="0">
                <a:solidFill>
                  <a:schemeClr val="accent1">
                    <a:lumMod val="75000"/>
                  </a:schemeClr>
                </a:solidFill>
                <a:latin typeface="Times New Roman" pitchFamily="18" charset="0"/>
                <a:cs typeface="Times New Roman" pitchFamily="18" charset="0"/>
              </a:rPr>
              <a:t/>
            </a:r>
            <a:br>
              <a:rPr lang="ru-RU" sz="2400" dirty="0" smtClean="0">
                <a:solidFill>
                  <a:schemeClr val="accent1">
                    <a:lumMod val="75000"/>
                  </a:schemeClr>
                </a:solidFill>
                <a:latin typeface="Times New Roman" pitchFamily="18" charset="0"/>
                <a:cs typeface="Times New Roman" pitchFamily="18" charset="0"/>
              </a:rPr>
            </a:br>
            <a:r>
              <a:rPr lang="ru-RU" sz="2400" dirty="0" smtClean="0">
                <a:solidFill>
                  <a:schemeClr val="accent1">
                    <a:lumMod val="75000"/>
                  </a:schemeClr>
                </a:solidFill>
                <a:latin typeface="Times New Roman" pitchFamily="18" charset="0"/>
                <a:cs typeface="Times New Roman" pitchFamily="18" charset="0"/>
              </a:rPr>
              <a:t>модель </a:t>
            </a:r>
            <a:r>
              <a:rPr lang="ru-RU" sz="2400" dirty="0">
                <a:solidFill>
                  <a:schemeClr val="accent1">
                    <a:lumMod val="75000"/>
                  </a:schemeClr>
                </a:solidFill>
                <a:latin typeface="Times New Roman" pitchFamily="18" charset="0"/>
                <a:cs typeface="Times New Roman" pitchFamily="18" charset="0"/>
              </a:rPr>
              <a:t>взаимодействия</a:t>
            </a:r>
          </a:p>
        </p:txBody>
      </p:sp>
      <p:graphicFrame>
        <p:nvGraphicFramePr>
          <p:cNvPr id="80899" name="Объект 3"/>
          <p:cNvGraphicFramePr>
            <a:graphicFrameLocks noGrp="1" noChangeAspect="1"/>
          </p:cNvGraphicFramePr>
          <p:nvPr>
            <p:ph idx="4294967295"/>
            <p:extLst>
              <p:ext uri="{D42A27DB-BD31-4B8C-83A1-F6EECF244321}">
                <p14:modId xmlns:p14="http://schemas.microsoft.com/office/powerpoint/2010/main" val="1790434441"/>
              </p:ext>
            </p:extLst>
          </p:nvPr>
        </p:nvGraphicFramePr>
        <p:xfrm>
          <a:off x="1043608" y="1844824"/>
          <a:ext cx="7488832" cy="4464496"/>
        </p:xfrm>
        <a:graphic>
          <a:graphicData uri="http://schemas.openxmlformats.org/presentationml/2006/ole">
            <mc:AlternateContent xmlns:mc="http://schemas.openxmlformats.org/markup-compatibility/2006">
              <mc:Choice xmlns:v="urn:schemas-microsoft-com:vml" Requires="v">
                <p:oleObj spid="_x0000_s2054" name="Диаграмма" r:id="rId4" imgW="5886450" imgH="3448050" progId="Excel.Chart.8">
                  <p:embed/>
                </p:oleObj>
              </mc:Choice>
              <mc:Fallback>
                <p:oleObj name="Диаграмма" r:id="rId4" imgW="5886450" imgH="3448050"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3608" y="1844824"/>
                        <a:ext cx="7488832" cy="44644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7597555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80898"/>
                                        </p:tgtEl>
                                        <p:attrNameLst>
                                          <p:attrName>style.visibility</p:attrName>
                                        </p:attrNameLst>
                                      </p:cBhvr>
                                      <p:to>
                                        <p:strVal val="visible"/>
                                      </p:to>
                                    </p:set>
                                    <p:animEffect transition="in" filter="fade">
                                      <p:cBhvr>
                                        <p:cTn id="7" dur="800" decel="100000"/>
                                        <p:tgtEl>
                                          <p:spTgt spid="80898"/>
                                        </p:tgtEl>
                                      </p:cBhvr>
                                    </p:animEffect>
                                    <p:anim calcmode="lin" valueType="num">
                                      <p:cBhvr>
                                        <p:cTn id="8" dur="800" decel="100000" fill="hold"/>
                                        <p:tgtEl>
                                          <p:spTgt spid="80898"/>
                                        </p:tgtEl>
                                        <p:attrNameLst>
                                          <p:attrName>style.rotation</p:attrName>
                                        </p:attrNameLst>
                                      </p:cBhvr>
                                      <p:tavLst>
                                        <p:tav tm="0">
                                          <p:val>
                                            <p:fltVal val="-90"/>
                                          </p:val>
                                        </p:tav>
                                        <p:tav tm="100000">
                                          <p:val>
                                            <p:fltVal val="0"/>
                                          </p:val>
                                        </p:tav>
                                      </p:tavLst>
                                    </p:anim>
                                    <p:anim calcmode="lin" valueType="num">
                                      <p:cBhvr>
                                        <p:cTn id="9" dur="800" decel="100000" fill="hold"/>
                                        <p:tgtEl>
                                          <p:spTgt spid="80898"/>
                                        </p:tgtEl>
                                        <p:attrNameLst>
                                          <p:attrName>ppt_x</p:attrName>
                                        </p:attrNameLst>
                                      </p:cBhvr>
                                      <p:tavLst>
                                        <p:tav tm="0">
                                          <p:val>
                                            <p:strVal val="#ppt_x+0.4"/>
                                          </p:val>
                                        </p:tav>
                                        <p:tav tm="100000">
                                          <p:val>
                                            <p:strVal val="#ppt_x-0.05"/>
                                          </p:val>
                                        </p:tav>
                                      </p:tavLst>
                                    </p:anim>
                                    <p:anim calcmode="lin" valueType="num">
                                      <p:cBhvr>
                                        <p:cTn id="10" dur="800" decel="100000" fill="hold"/>
                                        <p:tgtEl>
                                          <p:spTgt spid="808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08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089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Прямоуг. 2"/>
          <p:cNvSpPr>
            <a:spLocks noGrp="1" noChangeArrowheads="1"/>
          </p:cNvSpPr>
          <p:nvPr>
            <p:ph type="title"/>
          </p:nvPr>
        </p:nvSpPr>
        <p:spPr>
          <a:xfrm>
            <a:off x="457200" y="704088"/>
            <a:ext cx="8305800" cy="852704"/>
          </a:xfrm>
        </p:spPr>
        <p:txBody>
          <a:bodyPr>
            <a:normAutofit/>
          </a:bodyPr>
          <a:lstStyle/>
          <a:p>
            <a:pPr algn="ctr">
              <a:lnSpc>
                <a:spcPct val="80000"/>
              </a:lnSpc>
            </a:pPr>
            <a:r>
              <a:rPr lang="ru-RU" sz="2400" dirty="0">
                <a:solidFill>
                  <a:schemeClr val="accent1">
                    <a:lumMod val="75000"/>
                  </a:schemeClr>
                </a:solidFill>
                <a:latin typeface="Times New Roman" pitchFamily="18" charset="0"/>
                <a:cs typeface="Times New Roman" pitchFamily="18" charset="0"/>
              </a:rPr>
              <a:t>Ориентированность педагогов на </a:t>
            </a:r>
            <a:r>
              <a:rPr lang="ru-RU" sz="2400" dirty="0" smtClean="0">
                <a:solidFill>
                  <a:schemeClr val="accent1">
                    <a:lumMod val="75000"/>
                  </a:schemeClr>
                </a:solidFill>
                <a:latin typeface="Times New Roman" pitchFamily="18" charset="0"/>
                <a:cs typeface="Times New Roman" pitchFamily="18" charset="0"/>
              </a:rPr>
              <a:t/>
            </a:r>
            <a:br>
              <a:rPr lang="ru-RU" sz="2400" dirty="0" smtClean="0">
                <a:solidFill>
                  <a:schemeClr val="accent1">
                    <a:lumMod val="75000"/>
                  </a:schemeClr>
                </a:solidFill>
                <a:latin typeface="Times New Roman" pitchFamily="18" charset="0"/>
                <a:cs typeface="Times New Roman" pitchFamily="18" charset="0"/>
              </a:rPr>
            </a:br>
            <a:r>
              <a:rPr lang="ru-RU" sz="2400" dirty="0" smtClean="0">
                <a:solidFill>
                  <a:schemeClr val="accent1">
                    <a:lumMod val="75000"/>
                  </a:schemeClr>
                </a:solidFill>
                <a:latin typeface="Times New Roman" pitchFamily="18" charset="0"/>
                <a:cs typeface="Times New Roman" pitchFamily="18" charset="0"/>
              </a:rPr>
              <a:t>учебно-дисциплинарную </a:t>
            </a:r>
            <a:r>
              <a:rPr lang="ru-RU" sz="2400" dirty="0">
                <a:solidFill>
                  <a:schemeClr val="accent1">
                    <a:lumMod val="75000"/>
                  </a:schemeClr>
                </a:solidFill>
                <a:latin typeface="Times New Roman" pitchFamily="18" charset="0"/>
                <a:cs typeface="Times New Roman" pitchFamily="18" charset="0"/>
              </a:rPr>
              <a:t>модель взаимодействия</a:t>
            </a:r>
          </a:p>
        </p:txBody>
      </p:sp>
      <p:graphicFrame>
        <p:nvGraphicFramePr>
          <p:cNvPr id="84995" name="Объект 3"/>
          <p:cNvGraphicFramePr>
            <a:graphicFrameLocks noGrp="1" noChangeAspect="1"/>
          </p:cNvGraphicFramePr>
          <p:nvPr>
            <p:ph idx="4294967295"/>
            <p:extLst>
              <p:ext uri="{D42A27DB-BD31-4B8C-83A1-F6EECF244321}">
                <p14:modId xmlns:p14="http://schemas.microsoft.com/office/powerpoint/2010/main" val="3178301294"/>
              </p:ext>
            </p:extLst>
          </p:nvPr>
        </p:nvGraphicFramePr>
        <p:xfrm>
          <a:off x="755576" y="1772816"/>
          <a:ext cx="7848872" cy="4535909"/>
        </p:xfrm>
        <a:graphic>
          <a:graphicData uri="http://schemas.openxmlformats.org/presentationml/2006/ole">
            <mc:AlternateContent xmlns:mc="http://schemas.openxmlformats.org/markup-compatibility/2006">
              <mc:Choice xmlns:v="urn:schemas-microsoft-com:vml" Requires="v">
                <p:oleObj spid="_x0000_s3078" name="Диаграмма" r:id="rId4" imgW="6362700" imgH="3467100" progId="Excel.Chart.8">
                  <p:embed/>
                </p:oleObj>
              </mc:Choice>
              <mc:Fallback>
                <p:oleObj name="Диаграмма" r:id="rId4" imgW="6362700" imgH="3467100"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576" y="1772816"/>
                        <a:ext cx="7848872" cy="4535909"/>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9519930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84994"/>
                                        </p:tgtEl>
                                        <p:attrNameLst>
                                          <p:attrName>style.visibility</p:attrName>
                                        </p:attrNameLst>
                                      </p:cBhvr>
                                      <p:to>
                                        <p:strVal val="visible"/>
                                      </p:to>
                                    </p:set>
                                    <p:animEffect transition="in" filter="fade">
                                      <p:cBhvr>
                                        <p:cTn id="7" dur="800" decel="100000"/>
                                        <p:tgtEl>
                                          <p:spTgt spid="84994"/>
                                        </p:tgtEl>
                                      </p:cBhvr>
                                    </p:animEffect>
                                    <p:anim calcmode="lin" valueType="num">
                                      <p:cBhvr>
                                        <p:cTn id="8" dur="800" decel="100000" fill="hold"/>
                                        <p:tgtEl>
                                          <p:spTgt spid="84994"/>
                                        </p:tgtEl>
                                        <p:attrNameLst>
                                          <p:attrName>style.rotation</p:attrName>
                                        </p:attrNameLst>
                                      </p:cBhvr>
                                      <p:tavLst>
                                        <p:tav tm="0">
                                          <p:val>
                                            <p:fltVal val="-90"/>
                                          </p:val>
                                        </p:tav>
                                        <p:tav tm="100000">
                                          <p:val>
                                            <p:fltVal val="0"/>
                                          </p:val>
                                        </p:tav>
                                      </p:tavLst>
                                    </p:anim>
                                    <p:anim calcmode="lin" valueType="num">
                                      <p:cBhvr>
                                        <p:cTn id="9" dur="800" decel="100000" fill="hold"/>
                                        <p:tgtEl>
                                          <p:spTgt spid="84994"/>
                                        </p:tgtEl>
                                        <p:attrNameLst>
                                          <p:attrName>ppt_x</p:attrName>
                                        </p:attrNameLst>
                                      </p:cBhvr>
                                      <p:tavLst>
                                        <p:tav tm="0">
                                          <p:val>
                                            <p:strVal val="#ppt_x+0.4"/>
                                          </p:val>
                                        </p:tav>
                                        <p:tav tm="100000">
                                          <p:val>
                                            <p:strVal val="#ppt_x-0.05"/>
                                          </p:val>
                                        </p:tav>
                                      </p:tavLst>
                                    </p:anim>
                                    <p:anim calcmode="lin" valueType="num">
                                      <p:cBhvr>
                                        <p:cTn id="10" dur="800" decel="100000" fill="hold"/>
                                        <p:tgtEl>
                                          <p:spTgt spid="849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49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499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700808"/>
            <a:ext cx="8305800" cy="1584176"/>
          </a:xfrm>
        </p:spPr>
        <p:txBody>
          <a:bodyPr>
            <a:normAutofit/>
          </a:bodyPr>
          <a:lstStyle/>
          <a:p>
            <a:pPr algn="ctr"/>
            <a:r>
              <a:rPr lang="ru-RU" sz="3600" dirty="0" smtClean="0">
                <a:latin typeface="+mn-lt"/>
              </a:rPr>
              <a:t>Благодарю за внимание!</a:t>
            </a:r>
            <a:endParaRPr lang="ru-RU" sz="3600" dirty="0">
              <a:latin typeface="+mn-lt"/>
            </a:endParaRPr>
          </a:p>
        </p:txBody>
      </p:sp>
    </p:spTree>
    <p:extLst>
      <p:ext uri="{BB962C8B-B14F-4D97-AF65-F5344CB8AC3E}">
        <p14:creationId xmlns:p14="http://schemas.microsoft.com/office/powerpoint/2010/main" val="40786769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solidFill>
                  <a:schemeClr val="accent2">
                    <a:lumMod val="75000"/>
                  </a:schemeClr>
                </a:solidFill>
                <a:latin typeface="+mn-lt"/>
                <a:ea typeface="+mn-ea"/>
                <a:cs typeface="+mn-cs"/>
              </a:rPr>
              <a:t>2.	Виды жестокого обращения с детьми</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5301" y="2420888"/>
            <a:ext cx="7291387"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04654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87624" y="1052736"/>
            <a:ext cx="6512511" cy="792088"/>
          </a:xfrm>
        </p:spPr>
        <p:txBody>
          <a:bodyPr rtlCol="0">
            <a:normAutofit/>
          </a:bodyPr>
          <a:lstStyle/>
          <a:p>
            <a:pPr marL="0" indent="0" eaLnBrk="1" fontAlgn="auto" hangingPunct="1">
              <a:spcAft>
                <a:spcPts val="0"/>
              </a:spcAft>
              <a:buClr>
                <a:schemeClr val="accent6">
                  <a:lumMod val="75000"/>
                </a:schemeClr>
              </a:buClr>
              <a:buFont typeface="Georgia" pitchFamily="18" charset="0"/>
              <a:buNone/>
              <a:defRPr/>
            </a:pPr>
            <a:r>
              <a:rPr lang="ru-RU" sz="2400" dirty="0">
                <a:solidFill>
                  <a:schemeClr val="accent2">
                    <a:lumMod val="75000"/>
                  </a:schemeClr>
                </a:solidFill>
                <a:latin typeface="+mn-lt"/>
                <a:ea typeface="+mn-ea"/>
                <a:cs typeface="+mn-cs"/>
              </a:rPr>
              <a:t>Физическое насилие </a:t>
            </a:r>
          </a:p>
        </p:txBody>
      </p:sp>
      <p:sp>
        <p:nvSpPr>
          <p:cNvPr id="15362" name="Rectangle 3"/>
          <p:cNvSpPr>
            <a:spLocks noGrp="1" noChangeArrowheads="1"/>
          </p:cNvSpPr>
          <p:nvPr>
            <p:ph sz="quarter" idx="4294967295"/>
          </p:nvPr>
        </p:nvSpPr>
        <p:spPr>
          <a:xfrm>
            <a:off x="395536" y="2420888"/>
            <a:ext cx="8496944" cy="5761087"/>
          </a:xfrm>
          <a:prstGeom prst="rect">
            <a:avLst/>
          </a:prstGeom>
        </p:spPr>
        <p:txBody>
          <a:bodyPr/>
          <a:lstStyle/>
          <a:p>
            <a:pPr eaLnBrk="1" hangingPunct="1">
              <a:buFontTx/>
              <a:buNone/>
            </a:pPr>
            <a:r>
              <a:rPr kumimoji="0" lang="ru-RU" dirty="0" smtClean="0">
                <a:cs typeface="Arial" pitchFamily="34" charset="0"/>
              </a:rPr>
              <a:t>	</a:t>
            </a:r>
            <a:r>
              <a:rPr kumimoji="0" lang="ru-RU" sz="2200" dirty="0" smtClean="0">
                <a:solidFill>
                  <a:schemeClr val="tx2">
                    <a:lumMod val="60000"/>
                    <a:lumOff val="40000"/>
                  </a:schemeClr>
                </a:solidFill>
                <a:cs typeface="Arial" pitchFamily="34" charset="0"/>
              </a:rPr>
              <a:t>Действия или отсутствие действий со стороны родителей или других взрослых, а также сверстников или других детей, в результате которых физическое или умственное здоровье ребенка нарушается или находится под угрозой повреждения. Например, телесные наказания, удары ладонью или кулаком, пинки, царапанье, ожоги, удушение, грубые хватания, щипки, толкание, плевки, применение палки, ремня, ножа и т.д. </a:t>
            </a:r>
          </a:p>
        </p:txBody>
      </p:sp>
    </p:spTree>
    <p:extLst>
      <p:ext uri="{BB962C8B-B14F-4D97-AF65-F5344CB8AC3E}">
        <p14:creationId xmlns:p14="http://schemas.microsoft.com/office/powerpoint/2010/main" val="16161549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a:xfrm>
            <a:off x="468313" y="0"/>
            <a:ext cx="8229600" cy="1052736"/>
          </a:xfrm>
        </p:spPr>
        <p:txBody>
          <a:bodyPr rtlCol="0">
            <a:normAutofit fontScale="90000"/>
          </a:bodyPr>
          <a:lstStyle/>
          <a:p>
            <a:pPr marL="0" indent="0" eaLnBrk="1" fontAlgn="auto" hangingPunct="1">
              <a:spcAft>
                <a:spcPts val="0"/>
              </a:spcAft>
              <a:buClr>
                <a:schemeClr val="accent6">
                  <a:lumMod val="75000"/>
                </a:schemeClr>
              </a:buClr>
              <a:buFont typeface="Georgia" pitchFamily="18" charset="0"/>
              <a:buNone/>
              <a:defRPr/>
            </a:pPr>
            <a:r>
              <a:rPr lang="ru-RU" sz="2400" dirty="0" smtClean="0">
                <a:solidFill>
                  <a:schemeClr val="accent2">
                    <a:lumMod val="75000"/>
                  </a:schemeClr>
                </a:solidFill>
                <a:latin typeface="+mn-lt"/>
                <a:ea typeface="+mj-ea"/>
                <a:cs typeface="+mj-cs"/>
              </a:rPr>
              <a:t/>
            </a:r>
            <a:br>
              <a:rPr lang="ru-RU" sz="2400" dirty="0" smtClean="0">
                <a:solidFill>
                  <a:schemeClr val="accent2">
                    <a:lumMod val="75000"/>
                  </a:schemeClr>
                </a:solidFill>
                <a:latin typeface="+mn-lt"/>
                <a:ea typeface="+mj-ea"/>
                <a:cs typeface="+mj-cs"/>
              </a:rPr>
            </a:br>
            <a:r>
              <a:rPr lang="ru-RU" sz="2400" dirty="0">
                <a:solidFill>
                  <a:schemeClr val="accent2">
                    <a:lumMod val="75000"/>
                  </a:schemeClr>
                </a:solidFill>
                <a:latin typeface="+mn-lt"/>
              </a:rPr>
              <a:t/>
            </a:r>
            <a:br>
              <a:rPr lang="ru-RU" sz="2400" dirty="0">
                <a:solidFill>
                  <a:schemeClr val="accent2">
                    <a:lumMod val="75000"/>
                  </a:schemeClr>
                </a:solidFill>
                <a:latin typeface="+mn-lt"/>
              </a:rPr>
            </a:br>
            <a:r>
              <a:rPr lang="ru-RU" sz="2400" dirty="0" smtClean="0">
                <a:solidFill>
                  <a:schemeClr val="accent2">
                    <a:lumMod val="75000"/>
                  </a:schemeClr>
                </a:solidFill>
                <a:latin typeface="+mn-lt"/>
              </a:rPr>
              <a:t/>
            </a:r>
            <a:br>
              <a:rPr lang="ru-RU" sz="2400" dirty="0" smtClean="0">
                <a:solidFill>
                  <a:schemeClr val="accent2">
                    <a:lumMod val="75000"/>
                  </a:schemeClr>
                </a:solidFill>
                <a:latin typeface="+mn-lt"/>
              </a:rPr>
            </a:br>
            <a:r>
              <a:rPr lang="ru-RU" sz="2400" dirty="0">
                <a:solidFill>
                  <a:schemeClr val="accent2">
                    <a:lumMod val="75000"/>
                  </a:schemeClr>
                </a:solidFill>
                <a:latin typeface="+mn-lt"/>
              </a:rPr>
              <a:t/>
            </a:r>
            <a:br>
              <a:rPr lang="ru-RU" sz="2400" dirty="0">
                <a:solidFill>
                  <a:schemeClr val="accent2">
                    <a:lumMod val="75000"/>
                  </a:schemeClr>
                </a:solidFill>
                <a:latin typeface="+mn-lt"/>
              </a:rPr>
            </a:br>
            <a:r>
              <a:rPr lang="ru-RU" sz="2400" dirty="0" smtClean="0">
                <a:solidFill>
                  <a:schemeClr val="accent2">
                    <a:lumMod val="75000"/>
                  </a:schemeClr>
                </a:solidFill>
                <a:latin typeface="+mn-lt"/>
              </a:rPr>
              <a:t>        </a:t>
            </a:r>
            <a:r>
              <a:rPr lang="ru-RU" sz="2400" dirty="0" smtClean="0">
                <a:solidFill>
                  <a:schemeClr val="accent2">
                    <a:lumMod val="75000"/>
                  </a:schemeClr>
                </a:solidFill>
                <a:latin typeface="+mn-lt"/>
                <a:ea typeface="+mj-ea"/>
                <a:cs typeface="+mj-cs"/>
              </a:rPr>
              <a:t>Наличие </a:t>
            </a:r>
            <a:r>
              <a:rPr lang="ru-RU" sz="2400" dirty="0">
                <a:solidFill>
                  <a:schemeClr val="accent2">
                    <a:lumMod val="75000"/>
                  </a:schemeClr>
                </a:solidFill>
                <a:latin typeface="+mn-lt"/>
                <a:ea typeface="+mj-ea"/>
                <a:cs typeface="+mj-cs"/>
              </a:rPr>
              <a:t>телесных повреждений</a:t>
            </a:r>
          </a:p>
        </p:txBody>
      </p:sp>
      <p:graphicFrame>
        <p:nvGraphicFramePr>
          <p:cNvPr id="16469" name="Group 85"/>
          <p:cNvGraphicFramePr>
            <a:graphicFrameLocks noGrp="1"/>
          </p:cNvGraphicFramePr>
          <p:nvPr>
            <p:ph sz="quarter" idx="4294967295"/>
            <p:extLst>
              <p:ext uri="{D42A27DB-BD31-4B8C-83A1-F6EECF244321}">
                <p14:modId xmlns:p14="http://schemas.microsoft.com/office/powerpoint/2010/main" val="2940136808"/>
              </p:ext>
            </p:extLst>
          </p:nvPr>
        </p:nvGraphicFramePr>
        <p:xfrm>
          <a:off x="179388" y="1268760"/>
          <a:ext cx="8857108" cy="5349073"/>
        </p:xfrm>
        <a:graphic>
          <a:graphicData uri="http://schemas.openxmlformats.org/drawingml/2006/table">
            <a:tbl>
              <a:tblPr/>
              <a:tblGrid>
                <a:gridCol w="2704030"/>
                <a:gridCol w="6153078"/>
              </a:tblGrid>
              <a:tr h="216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cs typeface="Arial" pitchFamily="34" charset="0"/>
                        </a:rPr>
                        <a:t>Раны и синяки</a:t>
                      </a:r>
                      <a:r>
                        <a:rPr kumimoji="0" lang="ru-RU" sz="1400" b="0" i="0" u="none" strike="noStrike" cap="none" normalizeH="0" baseline="0" dirty="0" smtClean="0">
                          <a:ln>
                            <a:noFill/>
                          </a:ln>
                          <a:solidFill>
                            <a:schemeClr val="tx1"/>
                          </a:solidFill>
                          <a:effectLst/>
                          <a:latin typeface="Arial" pitchFamily="34"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200" b="0" i="0" u="none" strike="noStrike" cap="none" normalizeH="0" baseline="0" smtClean="0">
                          <a:ln>
                            <a:noFill/>
                          </a:ln>
                          <a:solidFill>
                            <a:schemeClr val="tx1"/>
                          </a:solidFill>
                          <a:effectLst/>
                          <a:latin typeface="Arial" pitchFamily="34" charset="0"/>
                          <a:cs typeface="Arial" pitchFamily="34" charset="0"/>
                        </a:rPr>
                        <a:t>Разные по времени возникновения. В разных частях тела (например, на спине и груди одновременно). Непонятного происхождения. Имеют особую форму предмета (например, имеет форму пряжки ремня, ладони, прута).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5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cs typeface="Arial" pitchFamily="34" charset="0"/>
                        </a:rPr>
                        <a:t>Царапины и рубцы</a:t>
                      </a:r>
                      <a:r>
                        <a:rPr kumimoji="0" lang="ru-RU" sz="1400" b="0" i="0" u="none" strike="noStrike" cap="none" normalizeH="0" baseline="0" dirty="0" smtClean="0">
                          <a:ln>
                            <a:noFill/>
                          </a:ln>
                          <a:solidFill>
                            <a:schemeClr val="tx1"/>
                          </a:solidFill>
                          <a:effectLst/>
                          <a:latin typeface="Arial" pitchFamily="34"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cs typeface="Arial" pitchFamily="34" charset="0"/>
                        </a:rPr>
                        <a:t>Царапины у любого ребенка, особенно на лице. Царапины на спине, царапины необычной формы, свидетельствующие о применении инструментов, укусы, ссадины, нанесенные каким-либо инструментом или рукой, ссадины на различных стадиях лечения.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1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cs typeface="Arial" pitchFamily="34" charset="0"/>
                        </a:rPr>
                        <a:t>Ожоги</a:t>
                      </a:r>
                      <a:r>
                        <a:rPr kumimoji="0" lang="ru-RU" sz="1400" b="0" i="0" u="none" strike="noStrike" cap="none" normalizeH="0" baseline="0" dirty="0" smtClean="0">
                          <a:ln>
                            <a:noFill/>
                          </a:ln>
                          <a:solidFill>
                            <a:schemeClr val="tx1"/>
                          </a:solidFill>
                          <a:effectLst/>
                          <a:latin typeface="Arial" pitchFamily="34"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cs typeface="Arial" pitchFamily="34" charset="0"/>
                        </a:rPr>
                        <a:t>Ожоги от погружения в горячую жидкость, сигаретные ожоги, след от веревки, сухой ожог, как если бы ребенка заставили сесть на горячую поверхность или что-то горячее приложили к коже.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4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cs typeface="Arial" pitchFamily="34" charset="0"/>
                        </a:rPr>
                        <a:t>Ссадины</a:t>
                      </a:r>
                      <a:r>
                        <a:rPr kumimoji="0" lang="ru-RU" sz="1400" b="0" i="0" u="none" strike="noStrike" cap="none" normalizeH="0" baseline="0" dirty="0" smtClean="0">
                          <a:ln>
                            <a:noFill/>
                          </a:ln>
                          <a:solidFill>
                            <a:schemeClr val="tx1"/>
                          </a:solidFill>
                          <a:effectLst/>
                          <a:latin typeface="Arial" pitchFamily="34"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cs typeface="Arial" pitchFamily="34" charset="0"/>
                        </a:rPr>
                        <a:t>На губе, глазу или другой части лица, любая ссадина на внешних половых органах.</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9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cs typeface="Arial" pitchFamily="34" charset="0"/>
                        </a:rPr>
                        <a:t>Травмы скелета</a:t>
                      </a:r>
                      <a:r>
                        <a:rPr kumimoji="0" lang="ru-RU" sz="1400" b="0" i="0" u="none" strike="noStrike" cap="none" normalizeH="0" baseline="0" dirty="0" smtClean="0">
                          <a:ln>
                            <a:noFill/>
                          </a:ln>
                          <a:solidFill>
                            <a:schemeClr val="tx1"/>
                          </a:solidFill>
                          <a:effectLst/>
                          <a:latin typeface="Arial" pitchFamily="34"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cs typeface="Arial" pitchFamily="34" charset="0"/>
                        </a:rPr>
                        <a:t>Переломы ребер, переломы челюсти, черепные травмы, перелом или травма позвоночника, повторная травма одного и того же места, травмы, причиненные вследствие сильного выкручивания или вытягивания.</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55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cs typeface="Arial" pitchFamily="34" charset="0"/>
                        </a:rPr>
                        <a:t>Травмы головы</a:t>
                      </a:r>
                      <a:r>
                        <a:rPr kumimoji="0" lang="ru-RU" sz="1400" b="0" i="0" u="none" strike="noStrike" cap="none" normalizeH="0" baseline="0" dirty="0" smtClean="0">
                          <a:ln>
                            <a:noFill/>
                          </a:ln>
                          <a:solidFill>
                            <a:schemeClr val="tx1"/>
                          </a:solidFill>
                          <a:effectLst/>
                          <a:latin typeface="Arial" pitchFamily="34"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cs typeface="Arial" pitchFamily="34" charset="0"/>
                        </a:rPr>
                        <a:t>Отсутствие волос и синяки, кровоподтеки на коже головы, гематомы на черепе, полученные в результате сильного удара, кровоизлияния на сетчатке глаза или отслоение сетчатки, переломы челюсти и носа, расшатанные или выбитые зубы.</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85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cs typeface="Arial" pitchFamily="34" charset="0"/>
                        </a:rPr>
                        <a:t>Внутренние травмы в результате ударов по животу</a:t>
                      </a:r>
                      <a:r>
                        <a:rPr kumimoji="0" lang="ru-RU" sz="1400" b="0" i="0" u="none" strike="noStrike" cap="none" normalizeH="0" baseline="0" dirty="0" smtClean="0">
                          <a:ln>
                            <a:noFill/>
                          </a:ln>
                          <a:solidFill>
                            <a:schemeClr val="tx1"/>
                          </a:solidFill>
                          <a:effectLst/>
                          <a:latin typeface="Arial" pitchFamily="34"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cs typeface="Arial" pitchFamily="34" charset="0"/>
                        </a:rPr>
                        <a:t>Кровоизлияния в кишечнике, разрыв брюшной вены, перитонит, разрыв (ушиб) печени, селезенки и поджелудочной железы, травма почек, напряженность брюшины или мягкость брюшной полости.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154547131"/>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99592" y="548680"/>
            <a:ext cx="7344816" cy="1224136"/>
          </a:xfrm>
        </p:spPr>
        <p:txBody>
          <a:bodyPr rtlCol="0">
            <a:normAutofit/>
          </a:bodyPr>
          <a:lstStyle/>
          <a:p>
            <a:pPr marL="0" indent="0" eaLnBrk="1" fontAlgn="auto" hangingPunct="1">
              <a:spcAft>
                <a:spcPts val="0"/>
              </a:spcAft>
              <a:buClr>
                <a:schemeClr val="accent6">
                  <a:lumMod val="75000"/>
                </a:schemeClr>
              </a:buClr>
              <a:buFont typeface="Georgia" pitchFamily="18" charset="0"/>
              <a:buNone/>
              <a:defRPr/>
            </a:pPr>
            <a:r>
              <a:rPr lang="ru-RU" sz="2400" dirty="0">
                <a:solidFill>
                  <a:schemeClr val="accent2">
                    <a:lumMod val="75000"/>
                  </a:schemeClr>
                </a:solidFill>
                <a:latin typeface="+mn-lt"/>
                <a:ea typeface="+mj-ea"/>
                <a:cs typeface="+mj-cs"/>
              </a:rPr>
              <a:t>Отсутствие заботы о детях (пренебрежение) </a:t>
            </a:r>
          </a:p>
        </p:txBody>
      </p:sp>
      <p:sp>
        <p:nvSpPr>
          <p:cNvPr id="18434" name="Rectangle 3"/>
          <p:cNvSpPr>
            <a:spLocks noGrp="1" noChangeArrowheads="1"/>
          </p:cNvSpPr>
          <p:nvPr>
            <p:ph sz="quarter" idx="4294967295"/>
          </p:nvPr>
        </p:nvSpPr>
        <p:spPr>
          <a:xfrm>
            <a:off x="539750" y="2276872"/>
            <a:ext cx="8135938" cy="4122341"/>
          </a:xfrm>
          <a:prstGeom prst="rect">
            <a:avLst/>
          </a:prstGeom>
        </p:spPr>
        <p:txBody>
          <a:bodyPr/>
          <a:lstStyle/>
          <a:p>
            <a:pPr>
              <a:lnSpc>
                <a:spcPct val="90000"/>
              </a:lnSpc>
              <a:buNone/>
            </a:pPr>
            <a:r>
              <a:rPr kumimoji="0" lang="ru-RU" sz="2400" dirty="0" smtClean="0">
                <a:solidFill>
                  <a:schemeClr val="tx2">
                    <a:lumMod val="60000"/>
                    <a:lumOff val="40000"/>
                  </a:schemeClr>
                </a:solidFill>
                <a:cs typeface="Arial" pitchFamily="34" charset="0"/>
              </a:rPr>
              <a:t>Пренебрежением к ребенку считается невнимание к основным нуждам ребенка в пище, одежде, жилье, медицинском обслуживании, присмотре. К пренебрежительному отношению относится безнадзорность и беспризорность. </a:t>
            </a:r>
            <a:endParaRPr kumimoji="0" lang="en-US" sz="2400" dirty="0" smtClean="0">
              <a:solidFill>
                <a:schemeClr val="tx2">
                  <a:lumMod val="60000"/>
                  <a:lumOff val="40000"/>
                </a:schemeClr>
              </a:solidFill>
              <a:cs typeface="Arial" pitchFamily="34" charset="0"/>
            </a:endParaRPr>
          </a:p>
          <a:p>
            <a:pPr>
              <a:lnSpc>
                <a:spcPct val="90000"/>
              </a:lnSpc>
              <a:buNone/>
            </a:pPr>
            <a:r>
              <a:rPr kumimoji="0" lang="ru-RU" sz="2400" dirty="0" smtClean="0">
                <a:solidFill>
                  <a:schemeClr val="tx2">
                    <a:lumMod val="60000"/>
                    <a:lumOff val="40000"/>
                  </a:schemeClr>
                </a:solidFill>
                <a:cs typeface="Arial" pitchFamily="34" charset="0"/>
              </a:rPr>
              <a:t>В последние годы к данному виду недостойного обращения с детьми относится </a:t>
            </a:r>
            <a:r>
              <a:rPr kumimoji="0" lang="ru-RU" sz="2400" dirty="0" err="1" smtClean="0">
                <a:solidFill>
                  <a:schemeClr val="tx2">
                    <a:lumMod val="60000"/>
                    <a:lumOff val="40000"/>
                  </a:schemeClr>
                </a:solidFill>
                <a:cs typeface="Arial" pitchFamily="34" charset="0"/>
              </a:rPr>
              <a:t>институциализация</a:t>
            </a:r>
            <a:r>
              <a:rPr kumimoji="0" lang="ru-RU" sz="2400" dirty="0" smtClean="0">
                <a:solidFill>
                  <a:schemeClr val="tx2">
                    <a:lumMod val="60000"/>
                    <a:lumOff val="40000"/>
                  </a:schemeClr>
                </a:solidFill>
                <a:cs typeface="Arial" pitchFamily="34" charset="0"/>
              </a:rPr>
              <a:t> </a:t>
            </a:r>
            <a:r>
              <a:rPr lang="ru-RU" sz="2400" dirty="0">
                <a:solidFill>
                  <a:schemeClr val="tx2">
                    <a:lumMod val="60000"/>
                    <a:lumOff val="40000"/>
                  </a:schemeClr>
                </a:solidFill>
                <a:cs typeface="Arial" pitchFamily="34" charset="0"/>
              </a:rPr>
              <a:t>ребенка (включает все ситуации, возникающие в процессе воспитания ребенка в условиях учреждения, где осуществляются групповые, а не семейные формы </a:t>
            </a:r>
            <a:r>
              <a:rPr lang="ru-RU" sz="2400" dirty="0" smtClean="0">
                <a:solidFill>
                  <a:schemeClr val="tx2">
                    <a:lumMod val="60000"/>
                    <a:lumOff val="40000"/>
                  </a:schemeClr>
                </a:solidFill>
                <a:cs typeface="Arial" pitchFamily="34" charset="0"/>
              </a:rPr>
              <a:t>ухода).</a:t>
            </a:r>
            <a:endParaRPr kumimoji="0" lang="ru-RU" sz="2400" dirty="0" smtClean="0">
              <a:solidFill>
                <a:schemeClr val="tx2">
                  <a:lumMod val="60000"/>
                  <a:lumOff val="40000"/>
                </a:schemeClr>
              </a:solidFill>
              <a:cs typeface="Arial" pitchFamily="34" charset="0"/>
            </a:endParaRPr>
          </a:p>
        </p:txBody>
      </p:sp>
    </p:spTree>
    <p:extLst>
      <p:ext uri="{BB962C8B-B14F-4D97-AF65-F5344CB8AC3E}">
        <p14:creationId xmlns:p14="http://schemas.microsoft.com/office/powerpoint/2010/main" val="438162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55576" y="274638"/>
            <a:ext cx="7931224" cy="1066130"/>
          </a:xfrm>
        </p:spPr>
        <p:txBody>
          <a:bodyPr rtlCol="0">
            <a:normAutofit/>
          </a:bodyPr>
          <a:lstStyle/>
          <a:p>
            <a:pPr marL="0" indent="0" eaLnBrk="1" fontAlgn="auto" hangingPunct="1">
              <a:spcAft>
                <a:spcPts val="0"/>
              </a:spcAft>
              <a:buClr>
                <a:schemeClr val="accent6">
                  <a:lumMod val="75000"/>
                </a:schemeClr>
              </a:buClr>
              <a:buFont typeface="Georgia" pitchFamily="18" charset="0"/>
              <a:buNone/>
              <a:defRPr/>
            </a:pPr>
            <a:r>
              <a:rPr lang="ru-RU" sz="2400" dirty="0">
                <a:solidFill>
                  <a:schemeClr val="accent2">
                    <a:lumMod val="75000"/>
                  </a:schemeClr>
                </a:solidFill>
                <a:latin typeface="+mn-lt"/>
                <a:ea typeface="+mj-ea"/>
                <a:cs typeface="+mj-cs"/>
              </a:rPr>
              <a:t>Эмоциональное насилие </a:t>
            </a:r>
          </a:p>
        </p:txBody>
      </p:sp>
      <p:sp>
        <p:nvSpPr>
          <p:cNvPr id="21506" name="Rectangle 3"/>
          <p:cNvSpPr>
            <a:spLocks noGrp="1" noChangeArrowheads="1"/>
          </p:cNvSpPr>
          <p:nvPr>
            <p:ph sz="quarter" idx="4294967295"/>
          </p:nvPr>
        </p:nvSpPr>
        <p:spPr>
          <a:xfrm>
            <a:off x="395536" y="1484784"/>
            <a:ext cx="8496944" cy="5040560"/>
          </a:xfrm>
          <a:prstGeom prst="rect">
            <a:avLst/>
          </a:prstGeom>
        </p:spPr>
        <p:txBody>
          <a:bodyPr>
            <a:normAutofit fontScale="85000" lnSpcReduction="10000"/>
          </a:bodyPr>
          <a:lstStyle/>
          <a:p>
            <a:pPr eaLnBrk="1" hangingPunct="1">
              <a:lnSpc>
                <a:spcPct val="110000"/>
              </a:lnSpc>
            </a:pPr>
            <a:r>
              <a:rPr kumimoji="0" lang="ru-RU" sz="2400" dirty="0" smtClean="0">
                <a:solidFill>
                  <a:schemeClr val="tx2">
                    <a:lumMod val="60000"/>
                    <a:lumOff val="40000"/>
                  </a:schemeClr>
                </a:solidFill>
                <a:cs typeface="Arial" pitchFamily="34" charset="0"/>
              </a:rPr>
              <a:t>обвинение в адрес ребенка (брань, крики); </a:t>
            </a:r>
          </a:p>
          <a:p>
            <a:pPr eaLnBrk="1" hangingPunct="1">
              <a:lnSpc>
                <a:spcPct val="110000"/>
              </a:lnSpc>
            </a:pPr>
            <a:r>
              <a:rPr kumimoji="0" lang="ru-RU" sz="2400" dirty="0" smtClean="0">
                <a:solidFill>
                  <a:schemeClr val="tx2">
                    <a:lumMod val="60000"/>
                    <a:lumOff val="40000"/>
                  </a:schemeClr>
                </a:solidFill>
                <a:cs typeface="Arial" pitchFamily="34" charset="0"/>
              </a:rPr>
              <a:t>принижение его успехов, унижение его достоинства; </a:t>
            </a:r>
          </a:p>
          <a:p>
            <a:pPr eaLnBrk="1" hangingPunct="1">
              <a:lnSpc>
                <a:spcPct val="110000"/>
              </a:lnSpc>
            </a:pPr>
            <a:r>
              <a:rPr kumimoji="0" lang="ru-RU" sz="2400" dirty="0" smtClean="0">
                <a:solidFill>
                  <a:schemeClr val="tx2">
                    <a:lumMod val="60000"/>
                    <a:lumOff val="40000"/>
                  </a:schemeClr>
                </a:solidFill>
                <a:cs typeface="Arial" pitchFamily="34" charset="0"/>
              </a:rPr>
              <a:t>отвержение ребенка; </a:t>
            </a:r>
          </a:p>
          <a:p>
            <a:pPr eaLnBrk="1" hangingPunct="1">
              <a:lnSpc>
                <a:spcPct val="110000"/>
              </a:lnSpc>
            </a:pPr>
            <a:r>
              <a:rPr kumimoji="0" lang="ru-RU" sz="2400" dirty="0" smtClean="0">
                <a:solidFill>
                  <a:schemeClr val="tx2">
                    <a:lumMod val="60000"/>
                    <a:lumOff val="40000"/>
                  </a:schemeClr>
                </a:solidFill>
                <a:cs typeface="Arial" pitchFamily="34" charset="0"/>
              </a:rPr>
              <a:t>длительное лишение ребенка любви, нежности, заботы и безопасности со стороны родителей; </a:t>
            </a:r>
          </a:p>
          <a:p>
            <a:pPr eaLnBrk="1" hangingPunct="1">
              <a:lnSpc>
                <a:spcPct val="110000"/>
              </a:lnSpc>
            </a:pPr>
            <a:r>
              <a:rPr kumimoji="0" lang="ru-RU" sz="2400" dirty="0" smtClean="0">
                <a:solidFill>
                  <a:schemeClr val="tx2">
                    <a:lumMod val="60000"/>
                    <a:lumOff val="40000"/>
                  </a:schemeClr>
                </a:solidFill>
                <a:cs typeface="Arial" pitchFamily="34" charset="0"/>
              </a:rPr>
              <a:t>принуждение к одиночеству; </a:t>
            </a:r>
          </a:p>
          <a:p>
            <a:pPr eaLnBrk="1" hangingPunct="1">
              <a:lnSpc>
                <a:spcPct val="110000"/>
              </a:lnSpc>
            </a:pPr>
            <a:r>
              <a:rPr kumimoji="0" lang="ru-RU" sz="2400" dirty="0" smtClean="0">
                <a:solidFill>
                  <a:schemeClr val="tx2">
                    <a:lumMod val="60000"/>
                    <a:lumOff val="40000"/>
                  </a:schemeClr>
                </a:solidFill>
                <a:cs typeface="Arial" pitchFamily="34" charset="0"/>
              </a:rPr>
              <a:t>совершение в присутствии ребенка насилия по отношению к супругу или другим детям; </a:t>
            </a:r>
          </a:p>
          <a:p>
            <a:pPr eaLnBrk="1" hangingPunct="1">
              <a:lnSpc>
                <a:spcPct val="110000"/>
              </a:lnSpc>
            </a:pPr>
            <a:r>
              <a:rPr kumimoji="0" lang="ru-RU" sz="2400" dirty="0" smtClean="0">
                <a:solidFill>
                  <a:schemeClr val="tx2">
                    <a:lumMod val="60000"/>
                    <a:lumOff val="40000"/>
                  </a:schemeClr>
                </a:solidFill>
                <a:cs typeface="Arial" pitchFamily="34" charset="0"/>
              </a:rPr>
              <a:t>похищение ребенка; </a:t>
            </a:r>
          </a:p>
          <a:p>
            <a:pPr eaLnBrk="1" hangingPunct="1">
              <a:lnSpc>
                <a:spcPct val="110000"/>
              </a:lnSpc>
            </a:pPr>
            <a:r>
              <a:rPr kumimoji="0" lang="ru-RU" sz="2400" dirty="0" smtClean="0">
                <a:solidFill>
                  <a:schemeClr val="tx2">
                    <a:lumMod val="60000"/>
                    <a:lumOff val="40000"/>
                  </a:schemeClr>
                </a:solidFill>
                <a:cs typeface="Arial" pitchFamily="34" charset="0"/>
              </a:rPr>
              <a:t>причинение боли домашним животным с целью запугать ребенка. </a:t>
            </a:r>
          </a:p>
          <a:p>
            <a:pPr eaLnBrk="1" hangingPunct="1">
              <a:lnSpc>
                <a:spcPct val="110000"/>
              </a:lnSpc>
              <a:buFontTx/>
              <a:buNone/>
            </a:pPr>
            <a:r>
              <a:rPr kumimoji="0" lang="ru-RU" sz="2400" dirty="0" smtClean="0">
                <a:solidFill>
                  <a:schemeClr val="tx2">
                    <a:lumMod val="60000"/>
                    <a:lumOff val="40000"/>
                  </a:schemeClr>
                </a:solidFill>
                <a:cs typeface="Arial" pitchFamily="34" charset="0"/>
              </a:rPr>
              <a:t>	В последнее время выделяют </a:t>
            </a:r>
            <a:r>
              <a:rPr kumimoji="0" lang="ru-RU" sz="2400" dirty="0" smtClean="0">
                <a:solidFill>
                  <a:srgbClr val="FF0000"/>
                </a:solidFill>
                <a:cs typeface="Arial" pitchFamily="34" charset="0"/>
              </a:rPr>
              <a:t>психологическое насилие </a:t>
            </a:r>
            <a:r>
              <a:rPr kumimoji="0" lang="ru-RU" sz="2400" dirty="0" smtClean="0">
                <a:solidFill>
                  <a:schemeClr val="tx2">
                    <a:lumMod val="60000"/>
                    <a:lumOff val="40000"/>
                  </a:schemeClr>
                </a:solidFill>
                <a:cs typeface="Arial" pitchFamily="34" charset="0"/>
              </a:rPr>
              <a:t>– игнорирование ребенка и его нужд, подчеркнутую холодность в отношении ребенка, пассивное насилие, в отличие от активного эмоционального насилия.</a:t>
            </a:r>
          </a:p>
          <a:p>
            <a:pPr eaLnBrk="1" hangingPunct="1">
              <a:lnSpc>
                <a:spcPct val="80000"/>
              </a:lnSpc>
              <a:buFontTx/>
              <a:buNone/>
            </a:pPr>
            <a:endParaRPr kumimoji="0" lang="ru-RU" sz="2000" dirty="0" smtClean="0">
              <a:cs typeface="Arial" pitchFamily="34" charset="0"/>
            </a:endParaRPr>
          </a:p>
        </p:txBody>
      </p:sp>
    </p:spTree>
    <p:extLst>
      <p:ext uri="{BB962C8B-B14F-4D97-AF65-F5344CB8AC3E}">
        <p14:creationId xmlns:p14="http://schemas.microsoft.com/office/powerpoint/2010/main" val="6447305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99592" y="116632"/>
            <a:ext cx="7160583" cy="1296144"/>
          </a:xfrm>
        </p:spPr>
        <p:txBody>
          <a:bodyPr rtlCol="0">
            <a:normAutofit/>
          </a:bodyPr>
          <a:lstStyle/>
          <a:p>
            <a:pPr marL="0" indent="0" eaLnBrk="1" fontAlgn="auto" hangingPunct="1">
              <a:spcAft>
                <a:spcPts val="0"/>
              </a:spcAft>
              <a:buClr>
                <a:schemeClr val="accent6">
                  <a:lumMod val="75000"/>
                </a:schemeClr>
              </a:buClr>
              <a:buFont typeface="Georgia" pitchFamily="18" charset="0"/>
              <a:buNone/>
              <a:defRPr/>
            </a:pPr>
            <a:r>
              <a:rPr lang="ru-RU" sz="2400" dirty="0">
                <a:solidFill>
                  <a:schemeClr val="accent2">
                    <a:lumMod val="75000"/>
                  </a:schemeClr>
                </a:solidFill>
                <a:latin typeface="+mn-lt"/>
                <a:ea typeface="+mj-ea"/>
                <a:cs typeface="+mj-cs"/>
              </a:rPr>
              <a:t>Сексуальное насилие </a:t>
            </a:r>
          </a:p>
        </p:txBody>
      </p:sp>
      <p:sp>
        <p:nvSpPr>
          <p:cNvPr id="23554" name="Rectangle 3"/>
          <p:cNvSpPr>
            <a:spLocks noGrp="1" noChangeArrowheads="1"/>
          </p:cNvSpPr>
          <p:nvPr>
            <p:ph sz="quarter" idx="4294967295"/>
          </p:nvPr>
        </p:nvSpPr>
        <p:spPr>
          <a:xfrm>
            <a:off x="467544" y="1772816"/>
            <a:ext cx="8568952" cy="5301084"/>
          </a:xfrm>
          <a:prstGeom prst="rect">
            <a:avLst/>
          </a:prstGeom>
        </p:spPr>
        <p:txBody>
          <a:bodyPr/>
          <a:lstStyle/>
          <a:p>
            <a:pPr eaLnBrk="1" hangingPunct="1">
              <a:lnSpc>
                <a:spcPct val="90000"/>
              </a:lnSpc>
              <a:buFontTx/>
              <a:buNone/>
            </a:pPr>
            <a:r>
              <a:rPr kumimoji="0" lang="ru-RU" sz="2400" dirty="0" smtClean="0">
                <a:cs typeface="Arial" pitchFamily="34" charset="0"/>
              </a:rPr>
              <a:t>	</a:t>
            </a:r>
            <a:r>
              <a:rPr kumimoji="0" lang="ru-RU" sz="2200" dirty="0" smtClean="0">
                <a:solidFill>
                  <a:schemeClr val="tx2">
                    <a:lumMod val="60000"/>
                    <a:lumOff val="40000"/>
                  </a:schemeClr>
                </a:solidFill>
                <a:cs typeface="Arial" pitchFamily="34" charset="0"/>
              </a:rPr>
              <a:t>Любой контакт или взаимодействие между ребенком и человеком, старше его по возрасту, в котором ребенок сексуально стимулируется или используется для сексуальной стимуляции. Это: </a:t>
            </a:r>
          </a:p>
          <a:p>
            <a:pPr eaLnBrk="1" hangingPunct="1">
              <a:lnSpc>
                <a:spcPct val="90000"/>
              </a:lnSpc>
            </a:pPr>
            <a:r>
              <a:rPr kumimoji="0" lang="ru-RU" sz="2200" dirty="0" smtClean="0">
                <a:solidFill>
                  <a:schemeClr val="tx2">
                    <a:lumMod val="60000"/>
                    <a:lumOff val="40000"/>
                  </a:schemeClr>
                </a:solidFill>
                <a:cs typeface="Arial" pitchFamily="34" charset="0"/>
              </a:rPr>
              <a:t>Ласка и </a:t>
            </a:r>
            <a:r>
              <a:rPr kumimoji="0" lang="ru-RU" sz="2200" dirty="0" err="1" smtClean="0">
                <a:solidFill>
                  <a:schemeClr val="tx2">
                    <a:lumMod val="60000"/>
                    <a:lumOff val="40000"/>
                  </a:schemeClr>
                </a:solidFill>
                <a:cs typeface="Arial" pitchFamily="34" charset="0"/>
              </a:rPr>
              <a:t>трогание</a:t>
            </a:r>
            <a:r>
              <a:rPr kumimoji="0" lang="ru-RU" sz="2200" dirty="0" smtClean="0">
                <a:solidFill>
                  <a:schemeClr val="tx2">
                    <a:lumMod val="60000"/>
                    <a:lumOff val="40000"/>
                  </a:schemeClr>
                </a:solidFill>
                <a:cs typeface="Arial" pitchFamily="34" charset="0"/>
              </a:rPr>
              <a:t> запретных частей тела, </a:t>
            </a:r>
            <a:r>
              <a:rPr kumimoji="0" lang="ru-RU" sz="2200" dirty="0" err="1" smtClean="0">
                <a:solidFill>
                  <a:schemeClr val="tx2">
                    <a:lumMod val="60000"/>
                    <a:lumOff val="40000"/>
                  </a:schemeClr>
                </a:solidFill>
                <a:cs typeface="Arial" pitchFamily="34" charset="0"/>
              </a:rPr>
              <a:t>эротизированная</a:t>
            </a:r>
            <a:r>
              <a:rPr kumimoji="0" lang="ru-RU" sz="2200" dirty="0" smtClean="0">
                <a:solidFill>
                  <a:schemeClr val="tx2">
                    <a:lumMod val="60000"/>
                    <a:lumOff val="40000"/>
                  </a:schemeClr>
                </a:solidFill>
                <a:cs typeface="Arial" pitchFamily="34" charset="0"/>
              </a:rPr>
              <a:t> забота; </a:t>
            </a:r>
          </a:p>
          <a:p>
            <a:pPr eaLnBrk="1" hangingPunct="1">
              <a:lnSpc>
                <a:spcPct val="90000"/>
              </a:lnSpc>
            </a:pPr>
            <a:r>
              <a:rPr kumimoji="0" lang="ru-RU" sz="2200" dirty="0" smtClean="0">
                <a:solidFill>
                  <a:schemeClr val="tx2">
                    <a:lumMod val="60000"/>
                    <a:lumOff val="40000"/>
                  </a:schemeClr>
                </a:solidFill>
                <a:cs typeface="Arial" pitchFamily="34" charset="0"/>
              </a:rPr>
              <a:t>Демонстрация половых органов, использование ребенка для сексуальной стимуляции взрослого (развратные действия); </a:t>
            </a:r>
          </a:p>
          <a:p>
            <a:pPr eaLnBrk="1" hangingPunct="1">
              <a:lnSpc>
                <a:spcPct val="90000"/>
              </a:lnSpc>
            </a:pPr>
            <a:r>
              <a:rPr kumimoji="0" lang="ru-RU" sz="2200" dirty="0" smtClean="0">
                <a:solidFill>
                  <a:schemeClr val="tx2">
                    <a:lumMod val="60000"/>
                    <a:lumOff val="40000"/>
                  </a:schemeClr>
                </a:solidFill>
                <a:cs typeface="Arial" pitchFamily="34" charset="0"/>
              </a:rPr>
              <a:t>Изнасилование в обычной форме, орально-генитальный и </a:t>
            </a:r>
            <a:r>
              <a:rPr kumimoji="0" lang="ru-RU" sz="2200" dirty="0" err="1" smtClean="0">
                <a:solidFill>
                  <a:schemeClr val="tx2">
                    <a:lumMod val="60000"/>
                    <a:lumOff val="40000"/>
                  </a:schemeClr>
                </a:solidFill>
                <a:cs typeface="Arial" pitchFamily="34" charset="0"/>
              </a:rPr>
              <a:t>анально</a:t>
            </a:r>
            <a:r>
              <a:rPr kumimoji="0" lang="ru-RU" sz="2200" dirty="0" smtClean="0">
                <a:solidFill>
                  <a:schemeClr val="tx2">
                    <a:lumMod val="60000"/>
                    <a:lumOff val="40000"/>
                  </a:schemeClr>
                </a:solidFill>
                <a:cs typeface="Arial" pitchFamily="34" charset="0"/>
              </a:rPr>
              <a:t>-генитальный контакт; </a:t>
            </a:r>
          </a:p>
          <a:p>
            <a:pPr eaLnBrk="1" hangingPunct="1">
              <a:lnSpc>
                <a:spcPct val="90000"/>
              </a:lnSpc>
            </a:pPr>
            <a:r>
              <a:rPr kumimoji="0" lang="ru-RU" sz="2200" dirty="0" smtClean="0">
                <a:solidFill>
                  <a:schemeClr val="tx2">
                    <a:lumMod val="60000"/>
                    <a:lumOff val="40000"/>
                  </a:schemeClr>
                </a:solidFill>
                <a:cs typeface="Arial" pitchFamily="34" charset="0"/>
              </a:rPr>
              <a:t>Сексуальная эксплуатация (порнографические фотографии и фильмы с детьми, проституция). </a:t>
            </a:r>
          </a:p>
        </p:txBody>
      </p:sp>
    </p:spTree>
    <p:extLst>
      <p:ext uri="{BB962C8B-B14F-4D97-AF65-F5344CB8AC3E}">
        <p14:creationId xmlns:p14="http://schemas.microsoft.com/office/powerpoint/2010/main" val="16804865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475656" y="260648"/>
            <a:ext cx="6512511" cy="1143000"/>
          </a:xfrm>
        </p:spPr>
        <p:txBody>
          <a:bodyPr rtlCol="0">
            <a:normAutofit/>
          </a:bodyPr>
          <a:lstStyle/>
          <a:p>
            <a:pPr marL="320040" indent="-320040" eaLnBrk="1" fontAlgn="auto" hangingPunct="1">
              <a:spcAft>
                <a:spcPts val="0"/>
              </a:spcAft>
              <a:buClr>
                <a:schemeClr val="accent6">
                  <a:lumMod val="75000"/>
                </a:schemeClr>
              </a:buClr>
              <a:defRPr/>
            </a:pPr>
            <a:r>
              <a:rPr lang="ru-RU" sz="2400" dirty="0">
                <a:solidFill>
                  <a:schemeClr val="accent1">
                    <a:lumMod val="75000"/>
                  </a:schemeClr>
                </a:solidFill>
                <a:latin typeface="+mn-lt"/>
                <a:ea typeface="+mj-ea"/>
                <a:cs typeface="+mj-cs"/>
              </a:rPr>
              <a:t>Куда обратиться за помощью?</a:t>
            </a:r>
          </a:p>
        </p:txBody>
      </p:sp>
      <p:sp>
        <p:nvSpPr>
          <p:cNvPr id="28675" name="Rectangle 3"/>
          <p:cNvSpPr>
            <a:spLocks noGrp="1" noChangeArrowheads="1"/>
          </p:cNvSpPr>
          <p:nvPr>
            <p:ph sz="quarter" idx="4294967295"/>
          </p:nvPr>
        </p:nvSpPr>
        <p:spPr>
          <a:xfrm>
            <a:off x="395535" y="1844675"/>
            <a:ext cx="8497639" cy="4483100"/>
          </a:xfrm>
          <a:prstGeom prst="rect">
            <a:avLst/>
          </a:prstGeom>
        </p:spPr>
        <p:txBody>
          <a:bodyPr>
            <a:normAutofit fontScale="92500" lnSpcReduction="10000"/>
          </a:bodyPr>
          <a:lstStyle/>
          <a:p>
            <a:pPr eaLnBrk="1" hangingPunct="1"/>
            <a:r>
              <a:rPr kumimoji="0" lang="ru-RU" sz="2400" dirty="0" smtClean="0">
                <a:solidFill>
                  <a:schemeClr val="accent1">
                    <a:lumMod val="60000"/>
                    <a:lumOff val="40000"/>
                  </a:schemeClr>
                </a:solidFill>
                <a:cs typeface="Arial" pitchFamily="34" charset="0"/>
              </a:rPr>
              <a:t>Если в чем-то сомневаетесь – звоните на Общенациональную Детскую Линию 8-801-100-1611.</a:t>
            </a:r>
          </a:p>
          <a:p>
            <a:pPr eaLnBrk="1" hangingPunct="1"/>
            <a:r>
              <a:rPr kumimoji="0" lang="ru-RU" sz="2400" dirty="0" smtClean="0">
                <a:solidFill>
                  <a:schemeClr val="accent1">
                    <a:lumMod val="60000"/>
                    <a:lumOff val="40000"/>
                  </a:schemeClr>
                </a:solidFill>
                <a:cs typeface="Arial" pitchFamily="34" charset="0"/>
              </a:rPr>
              <a:t>Социально-педагогический центр – в случаях выявления «мягких» форм насилия, не подпадающих под действие УК РБ.</a:t>
            </a:r>
          </a:p>
          <a:p>
            <a:pPr eaLnBrk="1" hangingPunct="1"/>
            <a:r>
              <a:rPr kumimoji="0" lang="ru-RU" sz="2400" dirty="0" smtClean="0">
                <a:solidFill>
                  <a:schemeClr val="accent1">
                    <a:lumMod val="60000"/>
                    <a:lumOff val="40000"/>
                  </a:schemeClr>
                </a:solidFill>
                <a:cs typeface="Arial" pitchFamily="34" charset="0"/>
              </a:rPr>
              <a:t>В отдел/отделение милиции, подразделение Следственного Комитета или районную прокуратуру в случаях выявления сексуального и физического насилия, а также травм, предположительно носящих криминальный характер!</a:t>
            </a:r>
          </a:p>
          <a:p>
            <a:pPr eaLnBrk="1" hangingPunct="1"/>
            <a:r>
              <a:rPr kumimoji="0" lang="ru-RU" sz="2400" dirty="0" smtClean="0">
                <a:solidFill>
                  <a:schemeClr val="accent1">
                    <a:lumMod val="60000"/>
                    <a:lumOff val="40000"/>
                  </a:schemeClr>
                </a:solidFill>
                <a:cs typeface="Arial" pitchFamily="34" charset="0"/>
              </a:rPr>
              <a:t>Во всех выявленных случаях и подозрениях о совершении насилия над детьми необходимо сообщать в органы охраны детства – секторы охраны прав детства/опеки районных отделов/ управлений образования и в районную комиссию по делам несовершеннолетних.</a:t>
            </a:r>
          </a:p>
        </p:txBody>
      </p:sp>
    </p:spTree>
    <p:extLst>
      <p:ext uri="{BB962C8B-B14F-4D97-AF65-F5344CB8AC3E}">
        <p14:creationId xmlns:p14="http://schemas.microsoft.com/office/powerpoint/2010/main" val="26044740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146</TotalTime>
  <Words>1466</Words>
  <Application>Microsoft Office PowerPoint</Application>
  <PresentationFormat>Экран (4:3)</PresentationFormat>
  <Paragraphs>96</Paragraphs>
  <Slides>22</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22</vt:i4>
      </vt:variant>
    </vt:vector>
  </HeadingPairs>
  <TitlesOfParts>
    <vt:vector size="24" baseType="lpstr">
      <vt:lpstr>Поток</vt:lpstr>
      <vt:lpstr>Диаграмма</vt:lpstr>
      <vt:lpstr>Жестокое обращение с детьми: факторы риска и механизмы профилактики</vt:lpstr>
      <vt:lpstr>Презентация PowerPoint</vt:lpstr>
      <vt:lpstr>2. Виды жестокого обращения с детьми</vt:lpstr>
      <vt:lpstr>Физическое насилие </vt:lpstr>
      <vt:lpstr>            Наличие телесных повреждений</vt:lpstr>
      <vt:lpstr>Отсутствие заботы о детях (пренебрежение) </vt:lpstr>
      <vt:lpstr>Эмоциональное насилие </vt:lpstr>
      <vt:lpstr>Сексуальное насилие </vt:lpstr>
      <vt:lpstr>Куда обратиться за помощью?</vt:lpstr>
      <vt:lpstr>Презентация PowerPoint</vt:lpstr>
      <vt:lpstr>Что сделать еще?</vt:lpstr>
      <vt:lpstr>Если вы обнаружили…</vt:lpstr>
      <vt:lpstr>Если вы обнаружили…</vt:lpstr>
      <vt:lpstr>Презентация PowerPoint</vt:lpstr>
      <vt:lpstr>4. Ребенок – жертва в образовательной практике </vt:lpstr>
      <vt:lpstr>Презентация PowerPoint</vt:lpstr>
      <vt:lpstr>Эксперимент (под руководством А.В. Петровского):</vt:lpstr>
      <vt:lpstr>Результаты эксперимента:</vt:lpstr>
      <vt:lpstr>Ориентированность педагогов на различные модели взаимодействия с учащимися (n=139)</vt:lpstr>
      <vt:lpstr>Ориентированность педагогов на личностную  модель взаимодействия</vt:lpstr>
      <vt:lpstr>Ориентированность педагогов на  учебно-дисциплинарную модель взаимодействия</vt:lpstr>
      <vt:lpstr>Благодарю за внимание!</vt:lpstr>
    </vt:vector>
  </TitlesOfParts>
  <Company>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Жестокое обращение с детьми: факторы риска и механизмы профилактики</dc:title>
  <dc:creator>AutoBVT</dc:creator>
  <cp:lastModifiedBy>Ганкович Анна Александровна</cp:lastModifiedBy>
  <cp:revision>14</cp:revision>
  <dcterms:created xsi:type="dcterms:W3CDTF">2013-03-25T18:41:02Z</dcterms:created>
  <dcterms:modified xsi:type="dcterms:W3CDTF">2018-04-24T07:45:42Z</dcterms:modified>
</cp:coreProperties>
</file>